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 id="2147483663" r:id="rId3"/>
  </p:sldMasterIdLst>
  <p:notesMasterIdLst>
    <p:notesMasterId r:id="rId54"/>
  </p:notesMasterIdLst>
  <p:handoutMasterIdLst>
    <p:handoutMasterId r:id="rId55"/>
  </p:handoutMasterIdLst>
  <p:sldIdLst>
    <p:sldId id="256" r:id="rId4"/>
    <p:sldId id="321" r:id="rId5"/>
    <p:sldId id="322" r:id="rId6"/>
    <p:sldId id="319" r:id="rId7"/>
    <p:sldId id="320" r:id="rId8"/>
    <p:sldId id="271" r:id="rId9"/>
    <p:sldId id="274" r:id="rId10"/>
    <p:sldId id="277" r:id="rId11"/>
    <p:sldId id="278" r:id="rId12"/>
    <p:sldId id="280" r:id="rId13"/>
    <p:sldId id="295" r:id="rId14"/>
    <p:sldId id="296" r:id="rId15"/>
    <p:sldId id="286" r:id="rId16"/>
    <p:sldId id="288" r:id="rId17"/>
    <p:sldId id="300" r:id="rId18"/>
    <p:sldId id="301" r:id="rId19"/>
    <p:sldId id="297" r:id="rId20"/>
    <p:sldId id="298" r:id="rId21"/>
    <p:sldId id="294" r:id="rId22"/>
    <p:sldId id="333" r:id="rId23"/>
    <p:sldId id="336" r:id="rId24"/>
    <p:sldId id="334" r:id="rId25"/>
    <p:sldId id="335" r:id="rId26"/>
    <p:sldId id="367" r:id="rId27"/>
    <p:sldId id="323" r:id="rId28"/>
    <p:sldId id="324" r:id="rId29"/>
    <p:sldId id="326" r:id="rId30"/>
    <p:sldId id="358" r:id="rId31"/>
    <p:sldId id="325" r:id="rId32"/>
    <p:sldId id="368" r:id="rId33"/>
    <p:sldId id="342" r:id="rId34"/>
    <p:sldId id="343" r:id="rId35"/>
    <p:sldId id="360" r:id="rId36"/>
    <p:sldId id="369" r:id="rId37"/>
    <p:sldId id="352" r:id="rId38"/>
    <p:sldId id="356" r:id="rId39"/>
    <p:sldId id="357" r:id="rId40"/>
    <p:sldId id="370" r:id="rId41"/>
    <p:sldId id="344" r:id="rId42"/>
    <p:sldId id="345" r:id="rId43"/>
    <p:sldId id="361" r:id="rId44"/>
    <p:sldId id="354" r:id="rId45"/>
    <p:sldId id="355" r:id="rId46"/>
    <p:sldId id="371" r:id="rId47"/>
    <p:sldId id="362" r:id="rId48"/>
    <p:sldId id="269" r:id="rId49"/>
    <p:sldId id="337" r:id="rId50"/>
    <p:sldId id="270" r:id="rId51"/>
    <p:sldId id="330" r:id="rId52"/>
    <p:sldId id="348" r:id="rId53"/>
  </p:sldIdLst>
  <p:sldSz cx="9144000" cy="5143500" type="screen16x9"/>
  <p:notesSz cx="6797675" cy="9926638"/>
  <p:custDataLst>
    <p:tags r:id="rId56"/>
  </p:custData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uter Groen" initials="W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F01"/>
    <a:srgbClr val="FFDB01"/>
    <a:srgbClr val="FFE101"/>
    <a:srgbClr val="FFFF00"/>
    <a:srgbClr val="C3D69B"/>
    <a:srgbClr val="1D1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7" autoAdjust="0"/>
    <p:restoredTop sz="83659" autoAdjust="0"/>
  </p:normalViewPr>
  <p:slideViewPr>
    <p:cSldViewPr snapToGrid="0" snapToObjects="1">
      <p:cViewPr varScale="1">
        <p:scale>
          <a:sx n="101" d="100"/>
          <a:sy n="101" d="100"/>
        </p:scale>
        <p:origin x="333" y="54"/>
      </p:cViewPr>
      <p:guideLst>
        <p:guide orient="horz" pos="1620"/>
        <p:guide pos="2857"/>
      </p:guideLst>
    </p:cSldViewPr>
  </p:slideViewPr>
  <p:outlineViewPr>
    <p:cViewPr>
      <p:scale>
        <a:sx n="33" d="100"/>
        <a:sy n="33" d="100"/>
      </p:scale>
      <p:origin x="0" y="-67"/>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3062" y="6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cap="none" spc="20" baseline="0">
                <a:solidFill>
                  <a:schemeClr val="tx1"/>
                </a:solidFill>
                <a:latin typeface="+mn-lt"/>
                <a:ea typeface="+mn-ea"/>
                <a:cs typeface="+mn-cs"/>
              </a:defRPr>
            </a:pPr>
            <a:r>
              <a:rPr lang="en-US"/>
              <a:t>Competenties (indicatief) op basis van DAMA standaard DMBOK2</a:t>
            </a:r>
          </a:p>
        </c:rich>
      </c:tx>
      <c:overlay val="0"/>
      <c:spPr>
        <a:noFill/>
        <a:ln>
          <a:noFill/>
        </a:ln>
        <a:effectLst/>
      </c:spPr>
      <c:txPr>
        <a:bodyPr rot="0" spcFirstLastPara="1" vertOverflow="ellipsis" vert="horz" wrap="square" anchor="ctr" anchorCtr="1"/>
        <a:lstStyle/>
        <a:p>
          <a:pPr>
            <a:defRPr sz="960" b="0" i="0" u="none" strike="noStrike" kern="1200" cap="none" spc="20" baseline="0">
              <a:solidFill>
                <a:schemeClr val="tx1"/>
              </a:solidFill>
              <a:latin typeface="+mn-lt"/>
              <a:ea typeface="+mn-ea"/>
              <a:cs typeface="+mn-cs"/>
            </a:defRPr>
          </a:pPr>
          <a:endParaRPr lang="nl-NL"/>
        </a:p>
      </c:txPr>
    </c:title>
    <c:autoTitleDeleted val="0"/>
    <c:plotArea>
      <c:layout/>
      <c:radarChart>
        <c:radarStyle val="filled"/>
        <c:varyColors val="0"/>
        <c:ser>
          <c:idx val="0"/>
          <c:order val="0"/>
          <c:tx>
            <c:strRef>
              <c:f>Blad1!$B$1</c:f>
              <c:strCache>
                <c:ptCount val="1"/>
                <c:pt idx="0">
                  <c:v>Gewenst</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outerShdw blurRad="40000" dist="20000" dir="5400000" rotWithShape="0">
                <a:srgbClr val="000000">
                  <a:alpha val="7000"/>
                </a:srgbClr>
              </a:outerShdw>
            </a:effectLst>
          </c:spPr>
          <c:cat>
            <c:strRef>
              <c:f>Blad1!$A$2:$A$12</c:f>
              <c:strCache>
                <c:ptCount val="11"/>
                <c:pt idx="0">
                  <c:v>Data Governance</c:v>
                </c:pt>
                <c:pt idx="1">
                  <c:v>Data Quality</c:v>
                </c:pt>
                <c:pt idx="2">
                  <c:v>Data Architecture</c:v>
                </c:pt>
                <c:pt idx="3">
                  <c:v>Data Modelling &amp; Development</c:v>
                </c:pt>
                <c:pt idx="4">
                  <c:v>Data Storage &amp; Operations</c:v>
                </c:pt>
                <c:pt idx="5">
                  <c:v>Data Security</c:v>
                </c:pt>
                <c:pt idx="6">
                  <c:v>Data Integration &amp; Interoperability</c:v>
                </c:pt>
                <c:pt idx="7">
                  <c:v>Documents &amp; Content</c:v>
                </c:pt>
                <c:pt idx="8">
                  <c:v>Reference &amp; Master Data</c:v>
                </c:pt>
                <c:pt idx="9">
                  <c:v>Data Warehousing &amp; Business Intelligence</c:v>
                </c:pt>
                <c:pt idx="10">
                  <c:v>Meta-Data</c:v>
                </c:pt>
              </c:strCache>
            </c:strRef>
          </c:cat>
          <c:val>
            <c:numRef>
              <c:f>Blad1!$B$2:$B$12</c:f>
              <c:numCache>
                <c:formatCode>General</c:formatCode>
                <c:ptCount val="11"/>
                <c:pt idx="0">
                  <c:v>4</c:v>
                </c:pt>
                <c:pt idx="1">
                  <c:v>4</c:v>
                </c:pt>
                <c:pt idx="2">
                  <c:v>2</c:v>
                </c:pt>
                <c:pt idx="3">
                  <c:v>4</c:v>
                </c:pt>
                <c:pt idx="4">
                  <c:v>4</c:v>
                </c:pt>
                <c:pt idx="5">
                  <c:v>4.5</c:v>
                </c:pt>
                <c:pt idx="6">
                  <c:v>4</c:v>
                </c:pt>
                <c:pt idx="7">
                  <c:v>2</c:v>
                </c:pt>
                <c:pt idx="8">
                  <c:v>4</c:v>
                </c:pt>
                <c:pt idx="9">
                  <c:v>4</c:v>
                </c:pt>
                <c:pt idx="10">
                  <c:v>3</c:v>
                </c:pt>
              </c:numCache>
            </c:numRef>
          </c:val>
          <c:extLst>
            <c:ext xmlns:c16="http://schemas.microsoft.com/office/drawing/2014/chart" uri="{C3380CC4-5D6E-409C-BE32-E72D297353CC}">
              <c16:uniqueId val="{00000000-3D4B-4BD1-B1D4-81B05CE26A35}"/>
            </c:ext>
          </c:extLst>
        </c:ser>
        <c:ser>
          <c:idx val="1"/>
          <c:order val="1"/>
          <c:tx>
            <c:strRef>
              <c:f>Blad1!$C$1</c:f>
              <c:strCache>
                <c:ptCount val="1"/>
                <c:pt idx="0">
                  <c:v>Aanwezig</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outerShdw blurRad="40000" dist="20000" dir="5400000" rotWithShape="0">
                <a:srgbClr val="000000">
                  <a:alpha val="65000"/>
                </a:srgbClr>
              </a:outerShdw>
            </a:effectLst>
          </c:spPr>
          <c:cat>
            <c:strRef>
              <c:f>Blad1!$A$2:$A$12</c:f>
              <c:strCache>
                <c:ptCount val="11"/>
                <c:pt idx="0">
                  <c:v>Data Governance</c:v>
                </c:pt>
                <c:pt idx="1">
                  <c:v>Data Quality</c:v>
                </c:pt>
                <c:pt idx="2">
                  <c:v>Data Architecture</c:v>
                </c:pt>
                <c:pt idx="3">
                  <c:v>Data Modelling &amp; Development</c:v>
                </c:pt>
                <c:pt idx="4">
                  <c:v>Data Storage &amp; Operations</c:v>
                </c:pt>
                <c:pt idx="5">
                  <c:v>Data Security</c:v>
                </c:pt>
                <c:pt idx="6">
                  <c:v>Data Integration &amp; Interoperability</c:v>
                </c:pt>
                <c:pt idx="7">
                  <c:v>Documents &amp; Content</c:v>
                </c:pt>
                <c:pt idx="8">
                  <c:v>Reference &amp; Master Data</c:v>
                </c:pt>
                <c:pt idx="9">
                  <c:v>Data Warehousing &amp; Business Intelligence</c:v>
                </c:pt>
                <c:pt idx="10">
                  <c:v>Meta-Data</c:v>
                </c:pt>
              </c:strCache>
            </c:strRef>
          </c:cat>
          <c:val>
            <c:numRef>
              <c:f>Blad1!$C$2:$C$12</c:f>
              <c:numCache>
                <c:formatCode>General</c:formatCode>
                <c:ptCount val="11"/>
                <c:pt idx="0">
                  <c:v>0.5</c:v>
                </c:pt>
                <c:pt idx="1">
                  <c:v>2</c:v>
                </c:pt>
                <c:pt idx="2">
                  <c:v>1</c:v>
                </c:pt>
                <c:pt idx="3">
                  <c:v>0.5</c:v>
                </c:pt>
                <c:pt idx="4">
                  <c:v>0.5</c:v>
                </c:pt>
                <c:pt idx="5">
                  <c:v>2</c:v>
                </c:pt>
                <c:pt idx="6">
                  <c:v>1</c:v>
                </c:pt>
                <c:pt idx="7">
                  <c:v>0.5</c:v>
                </c:pt>
                <c:pt idx="8">
                  <c:v>1</c:v>
                </c:pt>
                <c:pt idx="9">
                  <c:v>0.5</c:v>
                </c:pt>
                <c:pt idx="10">
                  <c:v>1</c:v>
                </c:pt>
              </c:numCache>
            </c:numRef>
          </c:val>
          <c:extLst>
            <c:ext xmlns:c16="http://schemas.microsoft.com/office/drawing/2014/chart" uri="{C3380CC4-5D6E-409C-BE32-E72D297353CC}">
              <c16:uniqueId val="{00000001-3D4B-4BD1-B1D4-81B05CE26A35}"/>
            </c:ext>
          </c:extLst>
        </c:ser>
        <c:dLbls>
          <c:showLegendKey val="0"/>
          <c:showVal val="0"/>
          <c:showCatName val="0"/>
          <c:showSerName val="0"/>
          <c:showPercent val="0"/>
          <c:showBubbleSize val="0"/>
        </c:dLbls>
        <c:axId val="-1297389344"/>
        <c:axId val="-1297388800"/>
      </c:radarChart>
      <c:catAx>
        <c:axId val="-12973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nl-NL"/>
          </a:p>
        </c:txPr>
        <c:crossAx val="-1297388800"/>
        <c:crosses val="autoZero"/>
        <c:auto val="1"/>
        <c:lblAlgn val="ctr"/>
        <c:lblOffset val="100"/>
        <c:noMultiLvlLbl val="0"/>
      </c:catAx>
      <c:valAx>
        <c:axId val="-129738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a:softEdge rad="0"/>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297389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l-NL"/>
        </a:p>
      </c:txPr>
    </c:legend>
    <c:plotVisOnly val="1"/>
    <c:dispBlanksAs val="gap"/>
    <c:showDLblsOverMax val="0"/>
  </c:chart>
  <c:spPr>
    <a:noFill/>
    <a:ln>
      <a:noFill/>
    </a:ln>
    <a:effectLst/>
  </c:spPr>
  <c:txPr>
    <a:bodyPr/>
    <a:lstStyle/>
    <a:p>
      <a:pPr>
        <a:defRPr sz="800">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0CE62-5C9D-462A-8F4C-97426E4E964E}" type="doc">
      <dgm:prSet loTypeId="urn:microsoft.com/office/officeart/2005/8/layout/hProcess11" loCatId="process" qsTypeId="urn:microsoft.com/office/officeart/2005/8/quickstyle/simple1" qsCatId="simple" csTypeId="urn:microsoft.com/office/officeart/2005/8/colors/accent1_2" csCatId="accent1" phldr="1"/>
      <dgm:spPr/>
    </dgm:pt>
    <dgm:pt modelId="{F97A596B-1F07-46B3-998B-89A9352BC577}">
      <dgm:prSet phldrT="[Text]" custT="1"/>
      <dgm:spPr/>
      <dgm:t>
        <a:bodyPr/>
        <a:lstStyle/>
        <a:p>
          <a:r>
            <a:rPr lang="nl-NL" sz="1600" dirty="0"/>
            <a:t>Fase 1: Interviews met stakeholders</a:t>
          </a:r>
          <a:endParaRPr lang="en-US" sz="1600" dirty="0"/>
        </a:p>
      </dgm:t>
    </dgm:pt>
    <dgm:pt modelId="{4A476198-FA19-4A77-A0B8-5142F33EC585}" type="parTrans" cxnId="{D8D1B3CE-CD7F-47CE-A75E-5FE8B37C4C31}">
      <dgm:prSet/>
      <dgm:spPr/>
      <dgm:t>
        <a:bodyPr/>
        <a:lstStyle/>
        <a:p>
          <a:endParaRPr lang="en-US" sz="1200"/>
        </a:p>
      </dgm:t>
    </dgm:pt>
    <dgm:pt modelId="{3B42EAB0-39BD-4AA4-B227-6CAFC0040B6F}" type="sibTrans" cxnId="{D8D1B3CE-CD7F-47CE-A75E-5FE8B37C4C31}">
      <dgm:prSet/>
      <dgm:spPr/>
      <dgm:t>
        <a:bodyPr/>
        <a:lstStyle/>
        <a:p>
          <a:endParaRPr lang="en-US" sz="1200"/>
        </a:p>
      </dgm:t>
    </dgm:pt>
    <dgm:pt modelId="{CE553A46-D3CC-4201-A60D-A9D3E29DE645}">
      <dgm:prSet phldrT="[Text]" custT="1"/>
      <dgm:spPr/>
      <dgm:t>
        <a:bodyPr/>
        <a:lstStyle/>
        <a:p>
          <a:r>
            <a:rPr lang="nl-NL" sz="1600" dirty="0"/>
            <a:t>Fase 2: Beschrijven en uitvoeren </a:t>
          </a:r>
          <a:r>
            <a:rPr lang="nl-NL" sz="1600" dirty="0" err="1"/>
            <a:t>Proof</a:t>
          </a:r>
          <a:r>
            <a:rPr lang="nl-NL" sz="1600" dirty="0"/>
            <a:t> of </a:t>
          </a:r>
          <a:r>
            <a:rPr lang="nl-NL" sz="1600" dirty="0" err="1"/>
            <a:t>Values</a:t>
          </a:r>
          <a:endParaRPr lang="en-US" sz="1600" dirty="0"/>
        </a:p>
      </dgm:t>
    </dgm:pt>
    <dgm:pt modelId="{DC89BCA9-AB5A-4C61-9335-C0068388F3A5}" type="parTrans" cxnId="{39822347-49B7-414C-90F9-ED4C3FC034AB}">
      <dgm:prSet/>
      <dgm:spPr/>
      <dgm:t>
        <a:bodyPr/>
        <a:lstStyle/>
        <a:p>
          <a:endParaRPr lang="en-US" sz="1200"/>
        </a:p>
      </dgm:t>
    </dgm:pt>
    <dgm:pt modelId="{B5A21D2A-01B5-4EFC-9C78-FCE7AA6313C4}" type="sibTrans" cxnId="{39822347-49B7-414C-90F9-ED4C3FC034AB}">
      <dgm:prSet/>
      <dgm:spPr/>
      <dgm:t>
        <a:bodyPr/>
        <a:lstStyle/>
        <a:p>
          <a:endParaRPr lang="en-US" sz="1200"/>
        </a:p>
      </dgm:t>
    </dgm:pt>
    <dgm:pt modelId="{DD67FE26-67E9-41AD-ADDE-7FFF5C2B5444}">
      <dgm:prSet phldrT="[Text]" custT="1"/>
      <dgm:spPr/>
      <dgm:t>
        <a:bodyPr/>
        <a:lstStyle/>
        <a:p>
          <a:r>
            <a:rPr lang="nl-NL" sz="1600" dirty="0"/>
            <a:t>Fase 3: Eindrapportage opstellen</a:t>
          </a:r>
          <a:endParaRPr lang="en-US" sz="1600" dirty="0"/>
        </a:p>
      </dgm:t>
    </dgm:pt>
    <dgm:pt modelId="{A27C5992-4151-48DF-B9A0-0BA0E0F28C82}" type="parTrans" cxnId="{1C76736B-5A68-451F-B3F2-7909AA11E2FE}">
      <dgm:prSet/>
      <dgm:spPr/>
      <dgm:t>
        <a:bodyPr/>
        <a:lstStyle/>
        <a:p>
          <a:endParaRPr lang="en-US" sz="1200"/>
        </a:p>
      </dgm:t>
    </dgm:pt>
    <dgm:pt modelId="{DD38BC08-B1C9-47C6-A115-78066A47FD86}" type="sibTrans" cxnId="{1C76736B-5A68-451F-B3F2-7909AA11E2FE}">
      <dgm:prSet/>
      <dgm:spPr/>
      <dgm:t>
        <a:bodyPr/>
        <a:lstStyle/>
        <a:p>
          <a:endParaRPr lang="en-US" sz="1200"/>
        </a:p>
      </dgm:t>
    </dgm:pt>
    <dgm:pt modelId="{691777C5-AE58-4279-B294-374E0CC33E67}" type="pres">
      <dgm:prSet presAssocID="{0CE0CE62-5C9D-462A-8F4C-97426E4E964E}" presName="Name0" presStyleCnt="0">
        <dgm:presLayoutVars>
          <dgm:dir/>
          <dgm:resizeHandles val="exact"/>
        </dgm:presLayoutVars>
      </dgm:prSet>
      <dgm:spPr/>
    </dgm:pt>
    <dgm:pt modelId="{FE569971-D589-46FE-A677-C429FD5F702C}" type="pres">
      <dgm:prSet presAssocID="{0CE0CE62-5C9D-462A-8F4C-97426E4E964E}" presName="arrow" presStyleLbl="bgShp" presStyleIdx="0" presStyleCnt="1" custScaleY="67935"/>
      <dgm:spPr/>
    </dgm:pt>
    <dgm:pt modelId="{8CC33D5F-C507-4283-B17B-4B4AF3CAD3D3}" type="pres">
      <dgm:prSet presAssocID="{0CE0CE62-5C9D-462A-8F4C-97426E4E964E}" presName="points" presStyleCnt="0"/>
      <dgm:spPr/>
    </dgm:pt>
    <dgm:pt modelId="{22F0F411-0317-4EF8-9879-7B31F1D563FD}" type="pres">
      <dgm:prSet presAssocID="{F97A596B-1F07-46B3-998B-89A9352BC577}" presName="compositeA" presStyleCnt="0"/>
      <dgm:spPr/>
    </dgm:pt>
    <dgm:pt modelId="{801E5807-A5DA-43DB-83B3-7A5034458250}" type="pres">
      <dgm:prSet presAssocID="{F97A596B-1F07-46B3-998B-89A9352BC577}" presName="textA" presStyleLbl="revTx" presStyleIdx="0" presStyleCnt="3" custLinFactNeighborX="31026">
        <dgm:presLayoutVars>
          <dgm:bulletEnabled val="1"/>
        </dgm:presLayoutVars>
      </dgm:prSet>
      <dgm:spPr/>
    </dgm:pt>
    <dgm:pt modelId="{5EC12FBC-6E8E-4C54-AD71-2961C2102501}" type="pres">
      <dgm:prSet presAssocID="{F97A596B-1F07-46B3-998B-89A9352BC577}" presName="circleA" presStyleLbl="node1" presStyleIdx="0" presStyleCnt="3" custLinFactX="198897" custLinFactNeighborX="200000"/>
      <dgm:spPr/>
    </dgm:pt>
    <dgm:pt modelId="{2043421C-DD8B-4FD3-89FD-2A34740D499F}" type="pres">
      <dgm:prSet presAssocID="{F97A596B-1F07-46B3-998B-89A9352BC577}" presName="spaceA" presStyleCnt="0"/>
      <dgm:spPr/>
    </dgm:pt>
    <dgm:pt modelId="{BC7B7693-10FC-4A3A-9401-0E5436258D77}" type="pres">
      <dgm:prSet presAssocID="{3B42EAB0-39BD-4AA4-B227-6CAFC0040B6F}" presName="space" presStyleCnt="0"/>
      <dgm:spPr/>
    </dgm:pt>
    <dgm:pt modelId="{B2F6E72C-F075-4A0E-BA6B-3F8691B1465E}" type="pres">
      <dgm:prSet presAssocID="{CE553A46-D3CC-4201-A60D-A9D3E29DE645}" presName="compositeB" presStyleCnt="0"/>
      <dgm:spPr/>
    </dgm:pt>
    <dgm:pt modelId="{874503E6-C545-42D7-966B-3516A333ABB5}" type="pres">
      <dgm:prSet presAssocID="{CE553A46-D3CC-4201-A60D-A9D3E29DE645}" presName="textB" presStyleLbl="revTx" presStyleIdx="1" presStyleCnt="3" custScaleX="127397" custLinFactNeighborX="35774" custLinFactNeighborY="-89946">
        <dgm:presLayoutVars>
          <dgm:bulletEnabled val="1"/>
        </dgm:presLayoutVars>
      </dgm:prSet>
      <dgm:spPr/>
    </dgm:pt>
    <dgm:pt modelId="{BBA9DCD6-40BA-4903-8CC7-C5BB51D647ED}" type="pres">
      <dgm:prSet presAssocID="{CE553A46-D3CC-4201-A60D-A9D3E29DE645}" presName="circleB" presStyleLbl="node1" presStyleIdx="1" presStyleCnt="3" custLinFactX="300000" custLinFactNeighborX="324751"/>
      <dgm:spPr/>
    </dgm:pt>
    <dgm:pt modelId="{8BBDCDA8-7863-4D93-AF7A-6B7C4D5A3F85}" type="pres">
      <dgm:prSet presAssocID="{CE553A46-D3CC-4201-A60D-A9D3E29DE645}" presName="spaceB" presStyleCnt="0"/>
      <dgm:spPr/>
    </dgm:pt>
    <dgm:pt modelId="{B224887C-E5E4-45D9-9281-F144B33C00E8}" type="pres">
      <dgm:prSet presAssocID="{B5A21D2A-01B5-4EFC-9C78-FCE7AA6313C4}" presName="space" presStyleCnt="0"/>
      <dgm:spPr/>
    </dgm:pt>
    <dgm:pt modelId="{3FA2CD6B-6991-43DE-B7B8-21BBF59F0B58}" type="pres">
      <dgm:prSet presAssocID="{DD67FE26-67E9-41AD-ADDE-7FFF5C2B5444}" presName="compositeA" presStyleCnt="0"/>
      <dgm:spPr/>
    </dgm:pt>
    <dgm:pt modelId="{F98952E1-4490-4E33-8881-6CFF652BFA83}" type="pres">
      <dgm:prSet presAssocID="{DD67FE26-67E9-41AD-ADDE-7FFF5C2B5444}" presName="textA" presStyleLbl="revTx" presStyleIdx="2" presStyleCnt="3" custLinFactNeighborX="25908">
        <dgm:presLayoutVars>
          <dgm:bulletEnabled val="1"/>
        </dgm:presLayoutVars>
      </dgm:prSet>
      <dgm:spPr/>
    </dgm:pt>
    <dgm:pt modelId="{B96BDF53-CCA0-4A25-BC12-007699EFBEB2}" type="pres">
      <dgm:prSet presAssocID="{DD67FE26-67E9-41AD-ADDE-7FFF5C2B5444}" presName="circleA" presStyleLbl="node1" presStyleIdx="2" presStyleCnt="3" custLinFactX="146404" custLinFactNeighborX="200000"/>
      <dgm:spPr/>
    </dgm:pt>
    <dgm:pt modelId="{CDBB6CA7-F742-4210-8C56-298EAFB01667}" type="pres">
      <dgm:prSet presAssocID="{DD67FE26-67E9-41AD-ADDE-7FFF5C2B5444}" presName="spaceA" presStyleCnt="0"/>
      <dgm:spPr/>
    </dgm:pt>
  </dgm:ptLst>
  <dgm:cxnLst>
    <dgm:cxn modelId="{36017EA9-C6FB-43CB-A002-886C3B24D7E1}" type="presOf" srcId="{DD67FE26-67E9-41AD-ADDE-7FFF5C2B5444}" destId="{F98952E1-4490-4E33-8881-6CFF652BFA83}" srcOrd="0" destOrd="0" presId="urn:microsoft.com/office/officeart/2005/8/layout/hProcess11"/>
    <dgm:cxn modelId="{4EAF5DC4-00E4-4FA2-BE11-A46774411067}" type="presOf" srcId="{CE553A46-D3CC-4201-A60D-A9D3E29DE645}" destId="{874503E6-C545-42D7-966B-3516A333ABB5}" srcOrd="0" destOrd="0" presId="urn:microsoft.com/office/officeart/2005/8/layout/hProcess11"/>
    <dgm:cxn modelId="{D8D1B3CE-CD7F-47CE-A75E-5FE8B37C4C31}" srcId="{0CE0CE62-5C9D-462A-8F4C-97426E4E964E}" destId="{F97A596B-1F07-46B3-998B-89A9352BC577}" srcOrd="0" destOrd="0" parTransId="{4A476198-FA19-4A77-A0B8-5142F33EC585}" sibTransId="{3B42EAB0-39BD-4AA4-B227-6CAFC0040B6F}"/>
    <dgm:cxn modelId="{E04241F5-26FD-4E10-BB83-F417DA366D18}" type="presOf" srcId="{F97A596B-1F07-46B3-998B-89A9352BC577}" destId="{801E5807-A5DA-43DB-83B3-7A5034458250}" srcOrd="0" destOrd="0" presId="urn:microsoft.com/office/officeart/2005/8/layout/hProcess11"/>
    <dgm:cxn modelId="{39822347-49B7-414C-90F9-ED4C3FC034AB}" srcId="{0CE0CE62-5C9D-462A-8F4C-97426E4E964E}" destId="{CE553A46-D3CC-4201-A60D-A9D3E29DE645}" srcOrd="1" destOrd="0" parTransId="{DC89BCA9-AB5A-4C61-9335-C0068388F3A5}" sibTransId="{B5A21D2A-01B5-4EFC-9C78-FCE7AA6313C4}"/>
    <dgm:cxn modelId="{8146045D-567F-44BB-929D-0DAFA71025D3}" type="presOf" srcId="{0CE0CE62-5C9D-462A-8F4C-97426E4E964E}" destId="{691777C5-AE58-4279-B294-374E0CC33E67}" srcOrd="0" destOrd="0" presId="urn:microsoft.com/office/officeart/2005/8/layout/hProcess11"/>
    <dgm:cxn modelId="{1C76736B-5A68-451F-B3F2-7909AA11E2FE}" srcId="{0CE0CE62-5C9D-462A-8F4C-97426E4E964E}" destId="{DD67FE26-67E9-41AD-ADDE-7FFF5C2B5444}" srcOrd="2" destOrd="0" parTransId="{A27C5992-4151-48DF-B9A0-0BA0E0F28C82}" sibTransId="{DD38BC08-B1C9-47C6-A115-78066A47FD86}"/>
    <dgm:cxn modelId="{B65CA427-55DB-4483-9966-C8CA8B4EC35B}" type="presParOf" srcId="{691777C5-AE58-4279-B294-374E0CC33E67}" destId="{FE569971-D589-46FE-A677-C429FD5F702C}" srcOrd="0" destOrd="0" presId="urn:microsoft.com/office/officeart/2005/8/layout/hProcess11"/>
    <dgm:cxn modelId="{D54CC145-200E-486A-BCB6-C7E20C49B0C5}" type="presParOf" srcId="{691777C5-AE58-4279-B294-374E0CC33E67}" destId="{8CC33D5F-C507-4283-B17B-4B4AF3CAD3D3}" srcOrd="1" destOrd="0" presId="urn:microsoft.com/office/officeart/2005/8/layout/hProcess11"/>
    <dgm:cxn modelId="{20F9A1E1-EEAD-4274-A1C6-0D2E56174CC0}" type="presParOf" srcId="{8CC33D5F-C507-4283-B17B-4B4AF3CAD3D3}" destId="{22F0F411-0317-4EF8-9879-7B31F1D563FD}" srcOrd="0" destOrd="0" presId="urn:microsoft.com/office/officeart/2005/8/layout/hProcess11"/>
    <dgm:cxn modelId="{4F9FEC73-621A-4C9F-9F47-AA977D2BA1FC}" type="presParOf" srcId="{22F0F411-0317-4EF8-9879-7B31F1D563FD}" destId="{801E5807-A5DA-43DB-83B3-7A5034458250}" srcOrd="0" destOrd="0" presId="urn:microsoft.com/office/officeart/2005/8/layout/hProcess11"/>
    <dgm:cxn modelId="{648253FC-AAB2-43DC-9FDF-AA0D57FD6B1F}" type="presParOf" srcId="{22F0F411-0317-4EF8-9879-7B31F1D563FD}" destId="{5EC12FBC-6E8E-4C54-AD71-2961C2102501}" srcOrd="1" destOrd="0" presId="urn:microsoft.com/office/officeart/2005/8/layout/hProcess11"/>
    <dgm:cxn modelId="{6DC72924-4D53-4CD6-BA8A-39EBE10561A1}" type="presParOf" srcId="{22F0F411-0317-4EF8-9879-7B31F1D563FD}" destId="{2043421C-DD8B-4FD3-89FD-2A34740D499F}" srcOrd="2" destOrd="0" presId="urn:microsoft.com/office/officeart/2005/8/layout/hProcess11"/>
    <dgm:cxn modelId="{D7718195-1528-454E-8449-33920E514600}" type="presParOf" srcId="{8CC33D5F-C507-4283-B17B-4B4AF3CAD3D3}" destId="{BC7B7693-10FC-4A3A-9401-0E5436258D77}" srcOrd="1" destOrd="0" presId="urn:microsoft.com/office/officeart/2005/8/layout/hProcess11"/>
    <dgm:cxn modelId="{7EC26211-F8B9-4285-93C7-D863438E60CC}" type="presParOf" srcId="{8CC33D5F-C507-4283-B17B-4B4AF3CAD3D3}" destId="{B2F6E72C-F075-4A0E-BA6B-3F8691B1465E}" srcOrd="2" destOrd="0" presId="urn:microsoft.com/office/officeart/2005/8/layout/hProcess11"/>
    <dgm:cxn modelId="{E35F842D-4964-4E87-927B-6F633DBDC83A}" type="presParOf" srcId="{B2F6E72C-F075-4A0E-BA6B-3F8691B1465E}" destId="{874503E6-C545-42D7-966B-3516A333ABB5}" srcOrd="0" destOrd="0" presId="urn:microsoft.com/office/officeart/2005/8/layout/hProcess11"/>
    <dgm:cxn modelId="{81FE44C4-B3E3-4E4B-AC47-3984E31E723D}" type="presParOf" srcId="{B2F6E72C-F075-4A0E-BA6B-3F8691B1465E}" destId="{BBA9DCD6-40BA-4903-8CC7-C5BB51D647ED}" srcOrd="1" destOrd="0" presId="urn:microsoft.com/office/officeart/2005/8/layout/hProcess11"/>
    <dgm:cxn modelId="{4172FD0E-9EEB-4219-81EC-A1A706C7067A}" type="presParOf" srcId="{B2F6E72C-F075-4A0E-BA6B-3F8691B1465E}" destId="{8BBDCDA8-7863-4D93-AF7A-6B7C4D5A3F85}" srcOrd="2" destOrd="0" presId="urn:microsoft.com/office/officeart/2005/8/layout/hProcess11"/>
    <dgm:cxn modelId="{1372ECCD-9912-441E-9E6F-F1F2D018E9E2}" type="presParOf" srcId="{8CC33D5F-C507-4283-B17B-4B4AF3CAD3D3}" destId="{B224887C-E5E4-45D9-9281-F144B33C00E8}" srcOrd="3" destOrd="0" presId="urn:microsoft.com/office/officeart/2005/8/layout/hProcess11"/>
    <dgm:cxn modelId="{DBF873F5-3FAB-430E-A2C6-48E098BBF399}" type="presParOf" srcId="{8CC33D5F-C507-4283-B17B-4B4AF3CAD3D3}" destId="{3FA2CD6B-6991-43DE-B7B8-21BBF59F0B58}" srcOrd="4" destOrd="0" presId="urn:microsoft.com/office/officeart/2005/8/layout/hProcess11"/>
    <dgm:cxn modelId="{7AB5B592-A1B4-48B4-9E6A-D14FABEB5EB1}" type="presParOf" srcId="{3FA2CD6B-6991-43DE-B7B8-21BBF59F0B58}" destId="{F98952E1-4490-4E33-8881-6CFF652BFA83}" srcOrd="0" destOrd="0" presId="urn:microsoft.com/office/officeart/2005/8/layout/hProcess11"/>
    <dgm:cxn modelId="{07E83633-A41F-4F8B-BEDE-9C3E7F04AB9D}" type="presParOf" srcId="{3FA2CD6B-6991-43DE-B7B8-21BBF59F0B58}" destId="{B96BDF53-CCA0-4A25-BC12-007699EFBEB2}" srcOrd="1" destOrd="0" presId="urn:microsoft.com/office/officeart/2005/8/layout/hProcess11"/>
    <dgm:cxn modelId="{A79C405D-3809-480A-97CE-2DA405E503F8}" type="presParOf" srcId="{3FA2CD6B-6991-43DE-B7B8-21BBF59F0B58}" destId="{CDBB6CA7-F742-4210-8C56-298EAFB01667}"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69971-D589-46FE-A677-C429FD5F702C}">
      <dsp:nvSpPr>
        <dsp:cNvPr id="0" name=""/>
        <dsp:cNvSpPr/>
      </dsp:nvSpPr>
      <dsp:spPr>
        <a:xfrm>
          <a:off x="0" y="1479824"/>
          <a:ext cx="7966464" cy="110435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E5807-A5DA-43DB-83B3-7A5034458250}">
      <dsp:nvSpPr>
        <dsp:cNvPr id="0" name=""/>
        <dsp:cNvSpPr/>
      </dsp:nvSpPr>
      <dsp:spPr>
        <a:xfrm>
          <a:off x="659314" y="0"/>
          <a:ext cx="212503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Fase 1: Interviews met stakeholders</a:t>
          </a:r>
          <a:endParaRPr lang="en-US" sz="1600" kern="1200" dirty="0"/>
        </a:p>
      </dsp:txBody>
      <dsp:txXfrm>
        <a:off x="659314" y="0"/>
        <a:ext cx="2125038" cy="1625600"/>
      </dsp:txXfrm>
    </dsp:sp>
    <dsp:sp modelId="{5EC12FBC-6E8E-4C54-AD71-2961C2102501}">
      <dsp:nvSpPr>
        <dsp:cNvPr id="0" name=""/>
        <dsp:cNvSpPr/>
      </dsp:nvSpPr>
      <dsp:spPr>
        <a:xfrm>
          <a:off x="248043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503E6-C545-42D7-966B-3516A333ABB5}">
      <dsp:nvSpPr>
        <dsp:cNvPr id="0" name=""/>
        <dsp:cNvSpPr/>
      </dsp:nvSpPr>
      <dsp:spPr>
        <a:xfrm>
          <a:off x="2991502" y="976237"/>
          <a:ext cx="270723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nl-NL" sz="1600" kern="1200" dirty="0"/>
            <a:t>Fase 2: Beschrijven en uitvoeren </a:t>
          </a:r>
          <a:r>
            <a:rPr lang="nl-NL" sz="1600" kern="1200" dirty="0" err="1"/>
            <a:t>Proof</a:t>
          </a:r>
          <a:r>
            <a:rPr lang="nl-NL" sz="1600" kern="1200" dirty="0"/>
            <a:t> of </a:t>
          </a:r>
          <a:r>
            <a:rPr lang="nl-NL" sz="1600" kern="1200" dirty="0" err="1"/>
            <a:t>Values</a:t>
          </a:r>
          <a:endParaRPr lang="en-US" sz="1600" kern="1200" dirty="0"/>
        </a:p>
      </dsp:txBody>
      <dsp:txXfrm>
        <a:off x="2991502" y="976237"/>
        <a:ext cx="2707235" cy="1625600"/>
      </dsp:txXfrm>
    </dsp:sp>
    <dsp:sp modelId="{BBA9DCD6-40BA-4903-8CC7-C5BB51D647ED}">
      <dsp:nvSpPr>
        <dsp:cNvPr id="0" name=""/>
        <dsp:cNvSpPr/>
      </dsp:nvSpPr>
      <dsp:spPr>
        <a:xfrm>
          <a:off x="5920696"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8952E1-4490-4E33-8881-6CFF652BFA83}">
      <dsp:nvSpPr>
        <dsp:cNvPr id="0" name=""/>
        <dsp:cNvSpPr/>
      </dsp:nvSpPr>
      <dsp:spPr>
        <a:xfrm>
          <a:off x="5595333" y="0"/>
          <a:ext cx="212503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nl-NL" sz="1600" kern="1200" dirty="0"/>
            <a:t>Fase 3: Eindrapportage opstellen</a:t>
          </a:r>
          <a:endParaRPr lang="en-US" sz="1600" kern="1200" dirty="0"/>
        </a:p>
      </dsp:txBody>
      <dsp:txXfrm>
        <a:off x="5595333" y="0"/>
        <a:ext cx="2125038" cy="1625600"/>
      </dsp:txXfrm>
    </dsp:sp>
    <dsp:sp modelId="{B96BDF53-CCA0-4A25-BC12-007699EFBEB2}">
      <dsp:nvSpPr>
        <dsp:cNvPr id="0" name=""/>
        <dsp:cNvSpPr/>
      </dsp:nvSpPr>
      <dsp:spPr>
        <a:xfrm>
          <a:off x="7311883"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835506-20AA-E04E-906E-16C7F25F3B3F}" type="datetimeFigureOut">
              <a:rPr lang="nl-NL" smtClean="0"/>
              <a:t>21-7-2016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B5742-B084-A84F-B4CB-FBD28B019A1C}" type="slidenum">
              <a:rPr lang="nl-NL" smtClean="0"/>
              <a:t>‹nr.›</a:t>
            </a:fld>
            <a:endParaRPr lang="nl-NL"/>
          </a:p>
        </p:txBody>
      </p:sp>
    </p:spTree>
    <p:extLst>
      <p:ext uri="{BB962C8B-B14F-4D97-AF65-F5344CB8AC3E}">
        <p14:creationId xmlns:p14="http://schemas.microsoft.com/office/powerpoint/2010/main" val="1059459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F5AFB2-E478-284F-9141-7F43EEFCEB39}" type="datetimeFigureOut">
              <a:rPr lang="nl-NL" smtClean="0"/>
              <a:t>21-7-2016</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377649" y="4715153"/>
            <a:ext cx="6042378" cy="4466987"/>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DBCAF0C-E939-E94E-998E-C0BC620F3F45}" type="slidenum">
              <a:rPr lang="nl-NL" smtClean="0"/>
              <a:t>‹nr.›</a:t>
            </a:fld>
            <a:endParaRPr lang="nl-NL"/>
          </a:p>
        </p:txBody>
      </p:sp>
    </p:spTree>
    <p:extLst>
      <p:ext uri="{BB962C8B-B14F-4D97-AF65-F5344CB8AC3E}">
        <p14:creationId xmlns:p14="http://schemas.microsoft.com/office/powerpoint/2010/main" val="482723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E71E704-19C8-4105-8D6A-5FBC1CE991E7}" type="slidenum">
              <a:rPr lang="nl-NL" smtClean="0"/>
              <a:pPr/>
              <a:t>2</a:t>
            </a:fld>
            <a:endParaRPr lang="nl-NL" dirty="0"/>
          </a:p>
        </p:txBody>
      </p:sp>
    </p:spTree>
    <p:extLst>
      <p:ext uri="{BB962C8B-B14F-4D97-AF65-F5344CB8AC3E}">
        <p14:creationId xmlns:p14="http://schemas.microsoft.com/office/powerpoint/2010/main" val="369089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39</a:t>
            </a:fld>
            <a:endParaRPr lang="nl-NL"/>
          </a:p>
        </p:txBody>
      </p:sp>
    </p:spTree>
    <p:extLst>
      <p:ext uri="{BB962C8B-B14F-4D97-AF65-F5344CB8AC3E}">
        <p14:creationId xmlns:p14="http://schemas.microsoft.com/office/powerpoint/2010/main" val="17832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40</a:t>
            </a:fld>
            <a:endParaRPr lang="nl-NL"/>
          </a:p>
        </p:txBody>
      </p:sp>
    </p:spTree>
    <p:extLst>
      <p:ext uri="{BB962C8B-B14F-4D97-AF65-F5344CB8AC3E}">
        <p14:creationId xmlns:p14="http://schemas.microsoft.com/office/powerpoint/2010/main" val="396253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41</a:t>
            </a:fld>
            <a:endParaRPr lang="nl-NL"/>
          </a:p>
        </p:txBody>
      </p:sp>
    </p:spTree>
    <p:extLst>
      <p:ext uri="{BB962C8B-B14F-4D97-AF65-F5344CB8AC3E}">
        <p14:creationId xmlns:p14="http://schemas.microsoft.com/office/powerpoint/2010/main" val="381942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45</a:t>
            </a:fld>
            <a:endParaRPr lang="nl-NL"/>
          </a:p>
        </p:txBody>
      </p:sp>
    </p:spTree>
    <p:extLst>
      <p:ext uri="{BB962C8B-B14F-4D97-AF65-F5344CB8AC3E}">
        <p14:creationId xmlns:p14="http://schemas.microsoft.com/office/powerpoint/2010/main" val="205534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E71E704-19C8-4105-8D6A-5FBC1CE991E7}" type="slidenum">
              <a:rPr lang="nl-NL" smtClean="0"/>
              <a:pPr/>
              <a:t>48</a:t>
            </a:fld>
            <a:endParaRPr lang="nl-NL" dirty="0"/>
          </a:p>
        </p:txBody>
      </p:sp>
    </p:spTree>
    <p:extLst>
      <p:ext uri="{BB962C8B-B14F-4D97-AF65-F5344CB8AC3E}">
        <p14:creationId xmlns:p14="http://schemas.microsoft.com/office/powerpoint/2010/main" val="394851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24</a:t>
            </a:fld>
            <a:endParaRPr lang="nl-NL"/>
          </a:p>
        </p:txBody>
      </p:sp>
    </p:spTree>
    <p:extLst>
      <p:ext uri="{BB962C8B-B14F-4D97-AF65-F5344CB8AC3E}">
        <p14:creationId xmlns:p14="http://schemas.microsoft.com/office/powerpoint/2010/main" val="230672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28</a:t>
            </a:fld>
            <a:endParaRPr lang="nl-NL"/>
          </a:p>
        </p:txBody>
      </p:sp>
    </p:spTree>
    <p:extLst>
      <p:ext uri="{BB962C8B-B14F-4D97-AF65-F5344CB8AC3E}">
        <p14:creationId xmlns:p14="http://schemas.microsoft.com/office/powerpoint/2010/main" val="150956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29</a:t>
            </a:fld>
            <a:endParaRPr lang="nl-NL"/>
          </a:p>
        </p:txBody>
      </p:sp>
    </p:spTree>
    <p:extLst>
      <p:ext uri="{BB962C8B-B14F-4D97-AF65-F5344CB8AC3E}">
        <p14:creationId xmlns:p14="http://schemas.microsoft.com/office/powerpoint/2010/main" val="121554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31</a:t>
            </a:fld>
            <a:endParaRPr lang="nl-NL"/>
          </a:p>
        </p:txBody>
      </p:sp>
    </p:spTree>
    <p:extLst>
      <p:ext uri="{BB962C8B-B14F-4D97-AF65-F5344CB8AC3E}">
        <p14:creationId xmlns:p14="http://schemas.microsoft.com/office/powerpoint/2010/main" val="36190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32</a:t>
            </a:fld>
            <a:endParaRPr lang="nl-NL"/>
          </a:p>
        </p:txBody>
      </p:sp>
    </p:spTree>
    <p:extLst>
      <p:ext uri="{BB962C8B-B14F-4D97-AF65-F5344CB8AC3E}">
        <p14:creationId xmlns:p14="http://schemas.microsoft.com/office/powerpoint/2010/main" val="185828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33</a:t>
            </a:fld>
            <a:endParaRPr lang="nl-NL"/>
          </a:p>
        </p:txBody>
      </p:sp>
    </p:spTree>
    <p:extLst>
      <p:ext uri="{BB962C8B-B14F-4D97-AF65-F5344CB8AC3E}">
        <p14:creationId xmlns:p14="http://schemas.microsoft.com/office/powerpoint/2010/main" val="345581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CAF0C-E939-E94E-998E-C0BC620F3F45}" type="slidenum">
              <a:rPr lang="nl-NL" smtClean="0"/>
              <a:t>35</a:t>
            </a:fld>
            <a:endParaRPr lang="nl-NL"/>
          </a:p>
        </p:txBody>
      </p:sp>
    </p:spTree>
    <p:extLst>
      <p:ext uri="{BB962C8B-B14F-4D97-AF65-F5344CB8AC3E}">
        <p14:creationId xmlns:p14="http://schemas.microsoft.com/office/powerpoint/2010/main" val="15358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DBCAF0C-E939-E94E-998E-C0BC620F3F45}" type="slidenum">
              <a:rPr lang="nl-NL" smtClean="0"/>
              <a:t>36</a:t>
            </a:fld>
            <a:endParaRPr lang="nl-NL"/>
          </a:p>
        </p:txBody>
      </p:sp>
    </p:spTree>
    <p:extLst>
      <p:ext uri="{BB962C8B-B14F-4D97-AF65-F5344CB8AC3E}">
        <p14:creationId xmlns:p14="http://schemas.microsoft.com/office/powerpoint/2010/main" val="296219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816369" y="2473158"/>
            <a:ext cx="5511262" cy="588127"/>
          </a:xfrm>
          <a:prstGeom prst="rect">
            <a:avLst/>
          </a:prstGeom>
        </p:spPr>
        <p:txBody>
          <a:bodyPr/>
          <a:lstStyle>
            <a:lvl1pPr algn="ctr">
              <a:defRPr/>
            </a:lvl1pPr>
          </a:lstStyle>
          <a:p>
            <a:r>
              <a:rPr lang="nl-NL"/>
              <a:t>Klik om de stijl te bewerken</a:t>
            </a:r>
            <a:endParaRPr lang="nl-NL" dirty="0"/>
          </a:p>
        </p:txBody>
      </p:sp>
      <p:sp>
        <p:nvSpPr>
          <p:cNvPr id="3" name="Subtitel 2"/>
          <p:cNvSpPr>
            <a:spLocks noGrp="1"/>
          </p:cNvSpPr>
          <p:nvPr>
            <p:ph type="subTitle" idx="1" hasCustomPrompt="1"/>
          </p:nvPr>
        </p:nvSpPr>
        <p:spPr>
          <a:xfrm>
            <a:off x="1816369" y="3202071"/>
            <a:ext cx="5511262" cy="407403"/>
          </a:xfrm>
        </p:spPr>
        <p:txBody>
          <a:bodyPr anchor="b">
            <a:normAutofit/>
          </a:bodyPr>
          <a:lstStyle>
            <a:lvl1pPr marL="0" indent="0" algn="r">
              <a:buNone/>
              <a:defRPr sz="1400">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Datum</a:t>
            </a:r>
          </a:p>
        </p:txBody>
      </p:sp>
    </p:spTree>
    <p:extLst>
      <p:ext uri="{BB962C8B-B14F-4D97-AF65-F5344CB8AC3E}">
        <p14:creationId xmlns:p14="http://schemas.microsoft.com/office/powerpoint/2010/main" val="3177415386"/>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t>‹nr.›</a:t>
            </a:fld>
            <a:endParaRPr lang="nl-NL"/>
          </a:p>
        </p:txBody>
      </p:sp>
      <p:sp>
        <p:nvSpPr>
          <p:cNvPr id="5" name="Tijdelijke aanduiding voor afbeelding 4"/>
          <p:cNvSpPr>
            <a:spLocks noGrp="1"/>
          </p:cNvSpPr>
          <p:nvPr>
            <p:ph type="pic" sz="quarter" idx="11" hasCustomPrompt="1"/>
          </p:nvPr>
        </p:nvSpPr>
        <p:spPr>
          <a:xfrm>
            <a:off x="0" y="4714509"/>
            <a:ext cx="1721644" cy="428991"/>
          </a:xfrm>
        </p:spPr>
        <p:txBody>
          <a:bodyPr/>
          <a:lstStyle>
            <a:lvl1pPr marL="0" indent="0">
              <a:buNone/>
              <a:defRPr/>
            </a:lvl1pPr>
          </a:lstStyle>
          <a:p>
            <a:r>
              <a:rPr lang="nl-NL" dirty="0"/>
              <a:t>Logo Klant</a:t>
            </a:r>
          </a:p>
        </p:txBody>
      </p:sp>
    </p:spTree>
    <p:extLst>
      <p:ext uri="{BB962C8B-B14F-4D97-AF65-F5344CB8AC3E}">
        <p14:creationId xmlns:p14="http://schemas.microsoft.com/office/powerpoint/2010/main" val="311659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t>‹nr.›</a:t>
            </a:fld>
            <a:endParaRPr lang="nl-NL"/>
          </a:p>
        </p:txBody>
      </p:sp>
      <p:sp>
        <p:nvSpPr>
          <p:cNvPr id="5" name="Tijdelijke aanduiding voor afbeelding 4"/>
          <p:cNvSpPr>
            <a:spLocks noGrp="1"/>
          </p:cNvSpPr>
          <p:nvPr>
            <p:ph type="pic" sz="quarter" idx="11" hasCustomPrompt="1"/>
          </p:nvPr>
        </p:nvSpPr>
        <p:spPr>
          <a:xfrm>
            <a:off x="0" y="4714509"/>
            <a:ext cx="1721644" cy="428991"/>
          </a:xfrm>
        </p:spPr>
        <p:txBody>
          <a:bodyPr/>
          <a:lstStyle>
            <a:lvl1pPr marL="0" indent="0">
              <a:buNone/>
              <a:defRPr/>
            </a:lvl1pPr>
          </a:lstStyle>
          <a:p>
            <a:r>
              <a:rPr lang="nl-NL" dirty="0"/>
              <a:t>Logo Klant</a:t>
            </a:r>
          </a:p>
        </p:txBody>
      </p:sp>
    </p:spTree>
    <p:extLst>
      <p:ext uri="{BB962C8B-B14F-4D97-AF65-F5344CB8AC3E}">
        <p14:creationId xmlns:p14="http://schemas.microsoft.com/office/powerpoint/2010/main" val="129259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t>‹nr.›</a:t>
            </a:fld>
            <a:endParaRPr lang="nl-NL"/>
          </a:p>
        </p:txBody>
      </p:sp>
      <p:sp>
        <p:nvSpPr>
          <p:cNvPr id="5" name="Tijdelijke aanduiding voor afbeelding 4"/>
          <p:cNvSpPr>
            <a:spLocks noGrp="1"/>
          </p:cNvSpPr>
          <p:nvPr>
            <p:ph type="pic" sz="quarter" idx="11" hasCustomPrompt="1"/>
          </p:nvPr>
        </p:nvSpPr>
        <p:spPr>
          <a:xfrm>
            <a:off x="0" y="4714509"/>
            <a:ext cx="1721644" cy="428991"/>
          </a:xfrm>
        </p:spPr>
        <p:txBody>
          <a:bodyPr/>
          <a:lstStyle>
            <a:lvl1pPr marL="0" indent="0">
              <a:buNone/>
              <a:defRPr/>
            </a:lvl1pPr>
          </a:lstStyle>
          <a:p>
            <a:r>
              <a:rPr lang="nl-NL" dirty="0"/>
              <a:t>Logo Klant</a:t>
            </a:r>
          </a:p>
        </p:txBody>
      </p:sp>
    </p:spTree>
    <p:extLst>
      <p:ext uri="{BB962C8B-B14F-4D97-AF65-F5344CB8AC3E}">
        <p14:creationId xmlns:p14="http://schemas.microsoft.com/office/powerpoint/2010/main" val="84214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rgbClr val="1D19A2"/>
                </a:solidFill>
                <a:latin typeface="Arial" panose="020B0604020202020204" pitchFamily="34" charset="0"/>
                <a:cs typeface="Arial" panose="020B0604020202020204" pitchFamily="34" charset="0"/>
              </a:defRPr>
            </a:lvl1pPr>
            <a:lvl2pPr>
              <a:defRPr>
                <a:solidFill>
                  <a:srgbClr val="1D19A2"/>
                </a:solidFill>
                <a:latin typeface="Arial" panose="020B0604020202020204" pitchFamily="34" charset="0"/>
                <a:cs typeface="Arial" panose="020B0604020202020204" pitchFamily="34" charset="0"/>
              </a:defRPr>
            </a:lvl2pPr>
            <a:lvl3pPr>
              <a:defRPr>
                <a:solidFill>
                  <a:srgbClr val="1D19A2"/>
                </a:solidFill>
                <a:latin typeface="Arial" panose="020B0604020202020204" pitchFamily="34" charset="0"/>
                <a:cs typeface="Arial" panose="020B0604020202020204" pitchFamily="34" charset="0"/>
              </a:defRPr>
            </a:lvl3pPr>
            <a:lvl4pPr>
              <a:defRPr>
                <a:solidFill>
                  <a:srgbClr val="1D19A2"/>
                </a:solidFill>
              </a:defRPr>
            </a:lvl4pPr>
          </a:lstStyle>
          <a:p>
            <a:pPr lvl="0"/>
            <a:r>
              <a:rPr lang="nl-NL" dirty="0"/>
              <a:t>Klik om de modelstijlen te bewerken</a:t>
            </a:r>
          </a:p>
          <a:p>
            <a:pPr lvl="1"/>
            <a:r>
              <a:rPr lang="nl-NL" dirty="0"/>
              <a:t>Tweede niveau</a:t>
            </a:r>
          </a:p>
          <a:p>
            <a:pPr lvl="2"/>
            <a:r>
              <a:rPr lang="nl-NL" dirty="0"/>
              <a:t>Derde niveau</a:t>
            </a:r>
          </a:p>
          <a:p>
            <a:pPr lvl="3"/>
            <a:r>
              <a:rPr lang="nl-NL" noProof="0" dirty="0"/>
              <a:t>Vierde niveau</a:t>
            </a:r>
          </a:p>
        </p:txBody>
      </p:sp>
      <p:sp>
        <p:nvSpPr>
          <p:cNvPr id="4" name="Titel 3"/>
          <p:cNvSpPr>
            <a:spLocks noGrp="1"/>
          </p:cNvSpPr>
          <p:nvPr>
            <p:ph type="title"/>
          </p:nvPr>
        </p:nvSpPr>
        <p:spPr/>
        <p:txBody>
          <a:bodyPr/>
          <a:lstStyle/>
          <a:p>
            <a:r>
              <a:rPr lang="nl-NL" dirty="0"/>
              <a:t>Klik om de stijl te bewerken</a:t>
            </a:r>
          </a:p>
        </p:txBody>
      </p:sp>
      <p:sp>
        <p:nvSpPr>
          <p:cNvPr id="8" name="Tijdelijke aanduiding voor datum 7"/>
          <p:cNvSpPr>
            <a:spLocks noGrp="1"/>
          </p:cNvSpPr>
          <p:nvPr>
            <p:ph type="dt" sz="half" idx="10"/>
          </p:nvPr>
        </p:nvSpPr>
        <p:spPr/>
        <p:txBody>
          <a:bodyPr/>
          <a:lstStyle/>
          <a:p>
            <a:endParaRPr lang="nl-NL" dirty="0"/>
          </a:p>
        </p:txBody>
      </p:sp>
      <p:sp>
        <p:nvSpPr>
          <p:cNvPr id="9" name="Tijdelijke aanduiding voor voettekst 8"/>
          <p:cNvSpPr>
            <a:spLocks noGrp="1"/>
          </p:cNvSpPr>
          <p:nvPr>
            <p:ph type="ftr" sz="quarter" idx="11"/>
          </p:nvPr>
        </p:nvSpPr>
        <p:spPr/>
        <p:txBody>
          <a:bodyPr/>
          <a:lstStyle/>
          <a:p>
            <a:endParaRPr lang="nl-NL" dirty="0"/>
          </a:p>
        </p:txBody>
      </p:sp>
      <p:sp>
        <p:nvSpPr>
          <p:cNvPr id="10" name="Tijdelijke aanduiding voor dianummer 9"/>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427322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10" name="Titel 9"/>
          <p:cNvSpPr>
            <a:spLocks noGrp="1"/>
          </p:cNvSpPr>
          <p:nvPr>
            <p:ph type="title"/>
          </p:nvPr>
        </p:nvSpPr>
        <p:spPr/>
        <p:txBody>
          <a:bodyPr/>
          <a:lstStyle/>
          <a:p>
            <a:r>
              <a:rPr lang="nl-NL" dirty="0"/>
              <a:t>Klik om de stijl te bewerken</a:t>
            </a:r>
          </a:p>
        </p:txBody>
      </p:sp>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307062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151335"/>
            <a:ext cx="4040188"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800"/>
            </a:lvl1pPr>
            <a:lvl2pPr>
              <a:defRPr sz="2400"/>
            </a:lvl2pPr>
            <a:lvl3pPr>
              <a:defRPr sz="2000"/>
            </a:lvl3pPr>
            <a:lvl4pPr>
              <a:defRPr sz="20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hasCustomPrompt="1"/>
          </p:nvPr>
        </p:nvSpPr>
        <p:spPr>
          <a:xfrm>
            <a:off x="4645026" y="1151335"/>
            <a:ext cx="4041775"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12" name="Titel 1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182319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414289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rgbClr val="1D19A2"/>
                </a:solidFill>
                <a:latin typeface="Arial" panose="020B0604020202020204" pitchFamily="34" charset="0"/>
                <a:cs typeface="Arial" panose="020B0604020202020204" pitchFamily="34" charset="0"/>
              </a:defRPr>
            </a:lvl1pPr>
            <a:lvl2pPr>
              <a:defRPr>
                <a:solidFill>
                  <a:srgbClr val="1D19A2"/>
                </a:solidFill>
                <a:latin typeface="Arial" panose="020B0604020202020204" pitchFamily="34" charset="0"/>
                <a:cs typeface="Arial" panose="020B0604020202020204" pitchFamily="34" charset="0"/>
              </a:defRPr>
            </a:lvl2pPr>
            <a:lvl3pPr>
              <a:defRPr>
                <a:solidFill>
                  <a:srgbClr val="1D19A2"/>
                </a:solidFill>
                <a:latin typeface="Arial" panose="020B0604020202020204" pitchFamily="34" charset="0"/>
                <a:cs typeface="Arial" panose="020B0604020202020204" pitchFamily="34" charset="0"/>
              </a:defRPr>
            </a:lvl3pPr>
            <a:lvl4pPr>
              <a:defRPr>
                <a:solidFill>
                  <a:srgbClr val="1D19A2"/>
                </a:solidFill>
              </a:defRPr>
            </a:lvl4pPr>
          </a:lstStyle>
          <a:p>
            <a:pPr lvl="0"/>
            <a:r>
              <a:rPr lang="nl-NL" dirty="0"/>
              <a:t>Klik om de modelstijlen te bewerken</a:t>
            </a:r>
          </a:p>
          <a:p>
            <a:pPr lvl="1"/>
            <a:r>
              <a:rPr lang="nl-NL" dirty="0"/>
              <a:t>Tweede niveau</a:t>
            </a:r>
          </a:p>
          <a:p>
            <a:pPr lvl="2"/>
            <a:r>
              <a:rPr lang="nl-NL" dirty="0"/>
              <a:t>Derde niveau</a:t>
            </a:r>
          </a:p>
          <a:p>
            <a:pPr lvl="3"/>
            <a:r>
              <a:rPr lang="nl-NL" noProof="0" dirty="0"/>
              <a:t>Vierde niveau</a:t>
            </a:r>
          </a:p>
        </p:txBody>
      </p:sp>
      <p:sp>
        <p:nvSpPr>
          <p:cNvPr id="4" name="Titel 3"/>
          <p:cNvSpPr>
            <a:spLocks noGrp="1"/>
          </p:cNvSpPr>
          <p:nvPr>
            <p:ph type="title"/>
          </p:nvPr>
        </p:nvSpPr>
        <p:spPr/>
        <p:txBody>
          <a:bodyPr/>
          <a:lstStyle/>
          <a:p>
            <a:r>
              <a:rPr lang="nl-NL" dirty="0"/>
              <a:t>Klik om de stijl te bewerken</a:t>
            </a:r>
          </a:p>
        </p:txBody>
      </p:sp>
      <p:sp>
        <p:nvSpPr>
          <p:cNvPr id="8" name="Tijdelijke aanduiding voor datum 7"/>
          <p:cNvSpPr>
            <a:spLocks noGrp="1"/>
          </p:cNvSpPr>
          <p:nvPr>
            <p:ph type="dt" sz="half" idx="10"/>
          </p:nvPr>
        </p:nvSpPr>
        <p:spPr/>
        <p:txBody>
          <a:bodyPr/>
          <a:lstStyle/>
          <a:p>
            <a:endParaRPr lang="nl-NL" dirty="0"/>
          </a:p>
        </p:txBody>
      </p:sp>
      <p:sp>
        <p:nvSpPr>
          <p:cNvPr id="9" name="Tijdelijke aanduiding voor voettekst 8"/>
          <p:cNvSpPr>
            <a:spLocks noGrp="1"/>
          </p:cNvSpPr>
          <p:nvPr>
            <p:ph type="ftr" sz="quarter" idx="11"/>
          </p:nvPr>
        </p:nvSpPr>
        <p:spPr/>
        <p:txBody>
          <a:bodyPr/>
          <a:lstStyle/>
          <a:p>
            <a:endParaRPr lang="nl-NL" dirty="0"/>
          </a:p>
        </p:txBody>
      </p:sp>
      <p:sp>
        <p:nvSpPr>
          <p:cNvPr id="10" name="Tijdelijke aanduiding voor dianummer 9"/>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329375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10" name="Titel 9"/>
          <p:cNvSpPr>
            <a:spLocks noGrp="1"/>
          </p:cNvSpPr>
          <p:nvPr>
            <p:ph type="title"/>
          </p:nvPr>
        </p:nvSpPr>
        <p:spPr/>
        <p:txBody>
          <a:bodyPr/>
          <a:lstStyle/>
          <a:p>
            <a:r>
              <a:rPr lang="nl-NL" dirty="0"/>
              <a:t>Klik om de stijl te bewerken</a:t>
            </a:r>
          </a:p>
        </p:txBody>
      </p:sp>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3761479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151335"/>
            <a:ext cx="4040188"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800"/>
            </a:lvl1pPr>
            <a:lvl2pPr>
              <a:defRPr sz="2400"/>
            </a:lvl2pPr>
            <a:lvl3pPr>
              <a:defRPr sz="2000"/>
            </a:lvl3pPr>
            <a:lvl4pPr>
              <a:defRPr sz="20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hasCustomPrompt="1"/>
          </p:nvPr>
        </p:nvSpPr>
        <p:spPr>
          <a:xfrm>
            <a:off x="4645026" y="1151335"/>
            <a:ext cx="4041775"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12" name="Titel 1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393914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a:solidFill>
                  <a:srgbClr val="1D19A2"/>
                </a:solidFill>
                <a:latin typeface="Arial" panose="020B0604020202020204" pitchFamily="34" charset="0"/>
                <a:cs typeface="Arial" panose="020B0604020202020204" pitchFamily="34" charset="0"/>
              </a:defRPr>
            </a:lvl1pPr>
            <a:lvl2pPr>
              <a:defRPr>
                <a:solidFill>
                  <a:srgbClr val="1D19A2"/>
                </a:solidFill>
                <a:latin typeface="Arial" panose="020B0604020202020204" pitchFamily="34" charset="0"/>
                <a:cs typeface="Arial" panose="020B0604020202020204" pitchFamily="34" charset="0"/>
              </a:defRPr>
            </a:lvl2pPr>
            <a:lvl3pPr>
              <a:defRPr>
                <a:solidFill>
                  <a:srgbClr val="1D19A2"/>
                </a:solidFill>
                <a:latin typeface="Arial" panose="020B0604020202020204" pitchFamily="34" charset="0"/>
                <a:cs typeface="Arial" panose="020B0604020202020204" pitchFamily="34" charset="0"/>
              </a:defRPr>
            </a:lvl3pPr>
            <a:lvl4pPr>
              <a:defRPr>
                <a:solidFill>
                  <a:srgbClr val="1D19A2"/>
                </a:solidFill>
              </a:defRPr>
            </a:lvl4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tel 3"/>
          <p:cNvSpPr>
            <a:spLocks noGrp="1"/>
          </p:cNvSpPr>
          <p:nvPr>
            <p:ph type="title"/>
          </p:nvPr>
        </p:nvSpPr>
        <p:spPr/>
        <p:txBody>
          <a:bodyPr/>
          <a:lstStyle/>
          <a:p>
            <a:r>
              <a:rPr lang="nl-NL"/>
              <a:t>Klik om de stijl te bewerken</a:t>
            </a:r>
            <a:endParaRPr lang="nl-NL" dirty="0"/>
          </a:p>
        </p:txBody>
      </p:sp>
      <p:sp>
        <p:nvSpPr>
          <p:cNvPr id="8" name="Tijdelijke aanduiding voor datum 7"/>
          <p:cNvSpPr>
            <a:spLocks noGrp="1"/>
          </p:cNvSpPr>
          <p:nvPr>
            <p:ph type="dt" sz="half" idx="10"/>
          </p:nvPr>
        </p:nvSpPr>
        <p:spPr/>
        <p:txBody>
          <a:bodyPr/>
          <a:lstStyle/>
          <a:p>
            <a:endParaRPr lang="nl-NL" dirty="0"/>
          </a:p>
        </p:txBody>
      </p:sp>
      <p:sp>
        <p:nvSpPr>
          <p:cNvPr id="9" name="Tijdelijke aanduiding voor voettekst 8"/>
          <p:cNvSpPr>
            <a:spLocks noGrp="1"/>
          </p:cNvSpPr>
          <p:nvPr>
            <p:ph type="ftr" sz="quarter" idx="11"/>
          </p:nvPr>
        </p:nvSpPr>
        <p:spPr/>
        <p:txBody>
          <a:bodyPr/>
          <a:lstStyle/>
          <a:p>
            <a:endParaRPr lang="nl-NL" dirty="0"/>
          </a:p>
        </p:txBody>
      </p:sp>
      <p:sp>
        <p:nvSpPr>
          <p:cNvPr id="10" name="Tijdelijke aanduiding voor dianummer 9"/>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1220178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36698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173358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151335"/>
            <a:ext cx="4040188"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800"/>
            </a:lvl1pPr>
            <a:lvl2pPr>
              <a:defRPr sz="2400"/>
            </a:lvl2pPr>
            <a:lvl3pPr>
              <a:defRPr sz="2000"/>
            </a:lvl3pPr>
            <a:lvl4pPr>
              <a:defRPr sz="20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5" name="Tijdelijke aanduiding voor tekst 4"/>
          <p:cNvSpPr>
            <a:spLocks noGrp="1"/>
          </p:cNvSpPr>
          <p:nvPr>
            <p:ph type="body" sz="quarter" idx="3" hasCustomPrompt="1"/>
          </p:nvPr>
        </p:nvSpPr>
        <p:spPr>
          <a:xfrm>
            <a:off x="4645026" y="1151335"/>
            <a:ext cx="4041775"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12" name="Titel 1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15014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pPr defTabSz="360000"/>
            <a:fld id="{96B6D8B9-0CA4-E249-BDC2-A713677BD303}" type="slidenum">
              <a:rPr lang="nl-NL" smtClean="0"/>
              <a:pPr defTabSz="360000"/>
              <a:t>‹nr.›</a:t>
            </a:fld>
            <a:endParaRPr lang="nl-NL" dirty="0"/>
          </a:p>
        </p:txBody>
      </p:sp>
    </p:spTree>
    <p:extLst>
      <p:ext uri="{BB962C8B-B14F-4D97-AF65-F5344CB8AC3E}">
        <p14:creationId xmlns:p14="http://schemas.microsoft.com/office/powerpoint/2010/main" val="289159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19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pPr/>
              <a:t>‹nr.›</a:t>
            </a:fld>
            <a:endParaRPr lang="nl-NL" dirty="0"/>
          </a:p>
        </p:txBody>
      </p:sp>
      <p:pic>
        <p:nvPicPr>
          <p:cNvPr id="9" name="Afbeelding 7" descr="contakt-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3987592" y="4511615"/>
            <a:ext cx="1666021" cy="511296"/>
          </a:xfrm>
          <a:prstGeom prst="rect">
            <a:avLst/>
          </a:prstGeom>
          <a:solidFill>
            <a:schemeClr val="bg1">
              <a:alpha val="20000"/>
            </a:schemeClr>
          </a:solidFill>
        </p:spPr>
      </p:pic>
      <p:pic>
        <p:nvPicPr>
          <p:cNvPr id="13" name="Picture 12"/>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487" y="4632513"/>
            <a:ext cx="1611016" cy="514154"/>
          </a:xfrm>
          <a:prstGeom prst="rect">
            <a:avLst/>
          </a:prstGeom>
          <a:solidFill>
            <a:schemeClr val="bg1">
              <a:alpha val="20000"/>
            </a:schemeClr>
          </a:solidFill>
        </p:spPr>
      </p:pic>
      <p:pic>
        <p:nvPicPr>
          <p:cNvPr id="14" name="Picture 13"/>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9645" y="4594623"/>
            <a:ext cx="1307644" cy="421512"/>
          </a:xfrm>
          <a:prstGeom prst="rect">
            <a:avLst/>
          </a:prstGeom>
          <a:solidFill>
            <a:schemeClr val="bg1">
              <a:alpha val="20000"/>
            </a:schemeClr>
          </a:solidFill>
        </p:spPr>
      </p:pic>
      <p:pic>
        <p:nvPicPr>
          <p:cNvPr id="15" name="Picture 14"/>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456970"/>
            <a:ext cx="969645" cy="525224"/>
          </a:xfrm>
          <a:prstGeom prst="rect">
            <a:avLst/>
          </a:prstGeom>
          <a:solidFill>
            <a:schemeClr val="bg1">
              <a:alpha val="20000"/>
            </a:schemeClr>
          </a:solidFill>
        </p:spPr>
      </p:pic>
    </p:spTree>
    <p:extLst>
      <p:ext uri="{BB962C8B-B14F-4D97-AF65-F5344CB8AC3E}">
        <p14:creationId xmlns:p14="http://schemas.microsoft.com/office/powerpoint/2010/main" val="259846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pPr/>
              <a:t>‹nr.›</a:t>
            </a:fld>
            <a:endParaRPr lang="nl-NL" dirty="0"/>
          </a:p>
        </p:txBody>
      </p:sp>
      <p:pic>
        <p:nvPicPr>
          <p:cNvPr id="9" name="Afbeelding 7" descr="contakt-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3987592" y="4511615"/>
            <a:ext cx="1666021" cy="511296"/>
          </a:xfrm>
          <a:prstGeom prst="rect">
            <a:avLst/>
          </a:prstGeom>
          <a:solidFill>
            <a:schemeClr val="bg1">
              <a:alpha val="20000"/>
            </a:schemeClr>
          </a:solidFill>
        </p:spPr>
      </p:pic>
      <p:pic>
        <p:nvPicPr>
          <p:cNvPr id="13" name="Picture 12"/>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487" y="4632513"/>
            <a:ext cx="1611016" cy="514154"/>
          </a:xfrm>
          <a:prstGeom prst="rect">
            <a:avLst/>
          </a:prstGeom>
          <a:solidFill>
            <a:schemeClr val="bg1">
              <a:alpha val="20000"/>
            </a:schemeClr>
          </a:solidFill>
        </p:spPr>
      </p:pic>
      <p:pic>
        <p:nvPicPr>
          <p:cNvPr id="14" name="Picture 13"/>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9645" y="4594623"/>
            <a:ext cx="1307644" cy="421512"/>
          </a:xfrm>
          <a:prstGeom prst="rect">
            <a:avLst/>
          </a:prstGeom>
          <a:solidFill>
            <a:schemeClr val="bg1">
              <a:alpha val="20000"/>
            </a:schemeClr>
          </a:solidFill>
        </p:spPr>
      </p:pic>
      <p:pic>
        <p:nvPicPr>
          <p:cNvPr id="15" name="Picture 14"/>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456970"/>
            <a:ext cx="969645" cy="525224"/>
          </a:xfrm>
          <a:prstGeom prst="rect">
            <a:avLst/>
          </a:prstGeom>
          <a:solidFill>
            <a:schemeClr val="bg1">
              <a:alpha val="20000"/>
            </a:schemeClr>
          </a:solidFill>
        </p:spPr>
      </p:pic>
    </p:spTree>
    <p:extLst>
      <p:ext uri="{BB962C8B-B14F-4D97-AF65-F5344CB8AC3E}">
        <p14:creationId xmlns:p14="http://schemas.microsoft.com/office/powerpoint/2010/main" val="174756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DDA46E91-AB01-4822-8E70-3764F4A6B580}" type="slidenum">
              <a:rPr lang="nl-NL" smtClean="0"/>
              <a:pPr/>
              <a:t>‹nr.›</a:t>
            </a:fld>
            <a:endParaRPr lang="nl-NL" dirty="0"/>
          </a:p>
        </p:txBody>
      </p:sp>
      <p:pic>
        <p:nvPicPr>
          <p:cNvPr id="12" name="Afbeelding 7" descr="contakt-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3987592" y="4511615"/>
            <a:ext cx="1666021" cy="511296"/>
          </a:xfrm>
          <a:prstGeom prst="rect">
            <a:avLst/>
          </a:prstGeom>
          <a:solidFill>
            <a:schemeClr val="bg1">
              <a:alpha val="20000"/>
            </a:schemeClr>
          </a:solidFill>
        </p:spPr>
      </p:pic>
      <p:pic>
        <p:nvPicPr>
          <p:cNvPr id="13" name="Picture 12"/>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487" y="4632513"/>
            <a:ext cx="1611016" cy="514154"/>
          </a:xfrm>
          <a:prstGeom prst="rect">
            <a:avLst/>
          </a:prstGeom>
          <a:solidFill>
            <a:schemeClr val="bg1">
              <a:alpha val="20000"/>
            </a:schemeClr>
          </a:solidFill>
        </p:spPr>
      </p:pic>
      <p:pic>
        <p:nvPicPr>
          <p:cNvPr id="14" name="Picture 13"/>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9645" y="4594623"/>
            <a:ext cx="1307644" cy="421512"/>
          </a:xfrm>
          <a:prstGeom prst="rect">
            <a:avLst/>
          </a:prstGeom>
          <a:solidFill>
            <a:schemeClr val="bg1">
              <a:alpha val="20000"/>
            </a:schemeClr>
          </a:solidFill>
        </p:spPr>
      </p:pic>
      <p:pic>
        <p:nvPicPr>
          <p:cNvPr id="15" name="Picture 14"/>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456970"/>
            <a:ext cx="969645" cy="525224"/>
          </a:xfrm>
          <a:prstGeom prst="rect">
            <a:avLst/>
          </a:prstGeom>
          <a:solidFill>
            <a:schemeClr val="bg1">
              <a:alpha val="20000"/>
            </a:schemeClr>
          </a:solidFill>
        </p:spPr>
      </p:pic>
    </p:spTree>
    <p:extLst>
      <p:ext uri="{BB962C8B-B14F-4D97-AF65-F5344CB8AC3E}">
        <p14:creationId xmlns:p14="http://schemas.microsoft.com/office/powerpoint/2010/main" val="206947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ext uri="{D42A27DB-BD31-4B8C-83A1-F6EECF244321}">
                <p14:modId xmlns:p14="http://schemas.microsoft.com/office/powerpoint/2010/main" val="42253533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9" name="think-cell Slide" r:id="rId17" imgW="663" imgH="664" progId="TCLayout.ActiveDocument.1">
                  <p:embed/>
                </p:oleObj>
              </mc:Choice>
              <mc:Fallback>
                <p:oleObj name="think-cell Slide" r:id="rId17" imgW="663" imgH="664"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noProof="0" dirty="0"/>
              <a:t>Vierde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defTabSz="360000"/>
            <a:fld id="{96B6D8B9-0CA4-E249-BDC2-A713677BD303}" type="slidenum">
              <a:rPr lang="nl-NL" smtClean="0"/>
              <a:pPr defTabSz="360000"/>
              <a:t>‹nr.›</a:t>
            </a:fld>
            <a:endParaRPr lang="nl-NL" dirty="0"/>
          </a:p>
        </p:txBody>
      </p:sp>
      <p:sp>
        <p:nvSpPr>
          <p:cNvPr id="7" name="Tijdelijke aanduiding voor titel 6"/>
          <p:cNvSpPr>
            <a:spLocks noGrp="1"/>
          </p:cNvSpPr>
          <p:nvPr>
            <p:ph type="title"/>
          </p:nvPr>
        </p:nvSpPr>
        <p:spPr>
          <a:xfrm>
            <a:off x="992221" y="206377"/>
            <a:ext cx="7694578" cy="623718"/>
          </a:xfrm>
          <a:prstGeom prst="rect">
            <a:avLst/>
          </a:prstGeom>
        </p:spPr>
        <p:txBody>
          <a:bodyPr vert="horz" lIns="91440" tIns="45720" rIns="91440" bIns="45720" rtlCol="0" anchor="b">
            <a:noAutofit/>
          </a:bodyPr>
          <a:lstStyle/>
          <a:p>
            <a:r>
              <a:rPr lang="nl-NL" dirty="0"/>
              <a:t>Klik om de stijl te bewerken</a:t>
            </a:r>
          </a:p>
        </p:txBody>
      </p:sp>
    </p:spTree>
    <p:extLst>
      <p:ext uri="{BB962C8B-B14F-4D97-AF65-F5344CB8AC3E}">
        <p14:creationId xmlns:p14="http://schemas.microsoft.com/office/powerpoint/2010/main" val="3610402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9" r:id="rId7"/>
    <p:sldLayoutId id="2147483680" r:id="rId8"/>
    <p:sldLayoutId id="2147483681" r:id="rId9"/>
    <p:sldLayoutId id="2147483684" r:id="rId10"/>
    <p:sldLayoutId id="2147483685" r:id="rId11"/>
    <p:sldLayoutId id="2147483686" r:id="rId12"/>
  </p:sldLayoutIdLst>
  <p:hf hdr="0" ftr="0" dt="0"/>
  <p:txStyles>
    <p:titleStyle>
      <a:lvl1pPr algn="l" defTabSz="360000" rtl="0" eaLnBrk="1" latinLnBrk="0" hangingPunct="1">
        <a:spcBef>
          <a:spcPct val="0"/>
        </a:spcBef>
        <a:buNone/>
        <a:defRPr lang="nl-NL" sz="2400" kern="1200" dirty="0">
          <a:solidFill>
            <a:srgbClr val="1D19A2"/>
          </a:solidFill>
          <a:latin typeface="Arial" panose="020B0604020202020204" pitchFamily="34" charset="0"/>
          <a:ea typeface="+mj-ea"/>
          <a:cs typeface="Arial" panose="020B0604020202020204" pitchFamily="34" charset="0"/>
        </a:defRPr>
      </a:lvl1pPr>
    </p:titleStyle>
    <p:bodyStyle>
      <a:lvl1pPr marL="360000" indent="-360000" algn="l" defTabSz="360000" rtl="0" eaLnBrk="1" latinLnBrk="0" hangingPunct="1">
        <a:spcBef>
          <a:spcPts val="0"/>
        </a:spcBef>
        <a:buFont typeface="Arial"/>
        <a:buChar char="•"/>
        <a:defRPr sz="2800" kern="1200">
          <a:solidFill>
            <a:srgbClr val="1D19A2"/>
          </a:solidFill>
          <a:latin typeface="Arial" panose="020B0604020202020204" pitchFamily="34" charset="0"/>
          <a:ea typeface="+mn-ea"/>
          <a:cs typeface="Arial" panose="020B0604020202020204" pitchFamily="34" charset="0"/>
        </a:defRPr>
      </a:lvl1pPr>
      <a:lvl2pPr marL="719138" indent="-360000" algn="l" defTabSz="360000" rtl="0" eaLnBrk="1" latinLnBrk="0" hangingPunct="1">
        <a:spcBef>
          <a:spcPts val="0"/>
        </a:spcBef>
        <a:buFont typeface="Arial"/>
        <a:buChar char="–"/>
        <a:defRPr sz="2400" kern="1200">
          <a:solidFill>
            <a:srgbClr val="1D19A2"/>
          </a:solidFill>
          <a:latin typeface="Arial" panose="020B0604020202020204" pitchFamily="34" charset="0"/>
          <a:ea typeface="+mn-ea"/>
          <a:cs typeface="Arial" panose="020B0604020202020204" pitchFamily="34" charset="0"/>
        </a:defRPr>
      </a:lvl2pPr>
      <a:lvl3pPr marL="1080000" indent="-360000" algn="l" defTabSz="360000" rtl="0" eaLnBrk="1" latinLnBrk="0" hangingPunct="1">
        <a:spcBef>
          <a:spcPts val="0"/>
        </a:spcBef>
        <a:buFont typeface="Wingdings" panose="05000000000000000000" pitchFamily="2" charset="2"/>
        <a:buChar char="§"/>
        <a:defRPr sz="2000" kern="1200">
          <a:solidFill>
            <a:srgbClr val="1D19A2"/>
          </a:solidFill>
          <a:latin typeface="Arial" panose="020B0604020202020204" pitchFamily="34" charset="0"/>
          <a:ea typeface="+mn-ea"/>
          <a:cs typeface="Arial" panose="020B0604020202020204" pitchFamily="34" charset="0"/>
        </a:defRPr>
      </a:lvl3pPr>
      <a:lvl4pPr marL="1440000" indent="-360000" algn="l" defTabSz="360000" rtl="0" eaLnBrk="1" latinLnBrk="0" hangingPunct="1">
        <a:spcBef>
          <a:spcPts val="0"/>
        </a:spcBef>
        <a:buFont typeface="Courier New" panose="02070309020205020404" pitchFamily="49" charset="0"/>
        <a:buChar char="o"/>
        <a:defRPr sz="2000" kern="1200">
          <a:solidFill>
            <a:srgbClr val="1D19A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noProof="0" dirty="0"/>
              <a:t>Vierde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defTabSz="360000"/>
            <a:fld id="{96B6D8B9-0CA4-E249-BDC2-A713677BD303}" type="slidenum">
              <a:rPr lang="nl-NL" smtClean="0"/>
              <a:pPr defTabSz="360000"/>
              <a:t>‹nr.›</a:t>
            </a:fld>
            <a:endParaRPr lang="nl-NL" dirty="0"/>
          </a:p>
        </p:txBody>
      </p:sp>
      <p:sp>
        <p:nvSpPr>
          <p:cNvPr id="7" name="Tijdelijke aanduiding voor titel 6"/>
          <p:cNvSpPr>
            <a:spLocks noGrp="1"/>
          </p:cNvSpPr>
          <p:nvPr>
            <p:ph type="title"/>
          </p:nvPr>
        </p:nvSpPr>
        <p:spPr>
          <a:xfrm>
            <a:off x="992221" y="206377"/>
            <a:ext cx="7694578" cy="623718"/>
          </a:xfrm>
          <a:prstGeom prst="rect">
            <a:avLst/>
          </a:prstGeom>
        </p:spPr>
        <p:txBody>
          <a:bodyPr vert="horz" lIns="91440" tIns="45720" rIns="91440" bIns="45720" rtlCol="0" anchor="b">
            <a:normAutofit/>
          </a:bodyPr>
          <a:lstStyle/>
          <a:p>
            <a:r>
              <a:rPr lang="nl-NL" dirty="0"/>
              <a:t>Klik om de stijl te bewerken</a:t>
            </a:r>
          </a:p>
        </p:txBody>
      </p:sp>
    </p:spTree>
    <p:extLst>
      <p:ext uri="{BB962C8B-B14F-4D97-AF65-F5344CB8AC3E}">
        <p14:creationId xmlns:p14="http://schemas.microsoft.com/office/powerpoint/2010/main" val="287756370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hdr="0" ftr="0" dt="0"/>
  <p:txStyles>
    <p:titleStyle>
      <a:lvl1pPr algn="l" defTabSz="360000" rtl="0" eaLnBrk="1" latinLnBrk="0" hangingPunct="1">
        <a:spcBef>
          <a:spcPct val="0"/>
        </a:spcBef>
        <a:buNone/>
        <a:defRPr lang="nl-NL" sz="4000" kern="1200" dirty="0">
          <a:solidFill>
            <a:srgbClr val="1D19A2"/>
          </a:solidFill>
          <a:latin typeface="Arial" panose="020B0604020202020204" pitchFamily="34" charset="0"/>
          <a:ea typeface="+mj-ea"/>
          <a:cs typeface="Arial" panose="020B0604020202020204" pitchFamily="34" charset="0"/>
        </a:defRPr>
      </a:lvl1pPr>
    </p:titleStyle>
    <p:bodyStyle>
      <a:lvl1pPr marL="360000" indent="-360000" algn="l" defTabSz="360000" rtl="0" eaLnBrk="1" latinLnBrk="0" hangingPunct="1">
        <a:spcBef>
          <a:spcPts val="0"/>
        </a:spcBef>
        <a:buFont typeface="Arial"/>
        <a:buChar char="•"/>
        <a:defRPr sz="2800" kern="1200">
          <a:solidFill>
            <a:srgbClr val="1D19A2"/>
          </a:solidFill>
          <a:latin typeface="Arial" panose="020B0604020202020204" pitchFamily="34" charset="0"/>
          <a:ea typeface="+mn-ea"/>
          <a:cs typeface="Arial" panose="020B0604020202020204" pitchFamily="34" charset="0"/>
        </a:defRPr>
      </a:lvl1pPr>
      <a:lvl2pPr marL="719138" indent="-360000" algn="l" defTabSz="360000" rtl="0" eaLnBrk="1" latinLnBrk="0" hangingPunct="1">
        <a:spcBef>
          <a:spcPts val="0"/>
        </a:spcBef>
        <a:buFont typeface="Arial"/>
        <a:buChar char="–"/>
        <a:defRPr sz="2400" kern="1200">
          <a:solidFill>
            <a:srgbClr val="1D19A2"/>
          </a:solidFill>
          <a:latin typeface="Arial" panose="020B0604020202020204" pitchFamily="34" charset="0"/>
          <a:ea typeface="+mn-ea"/>
          <a:cs typeface="Arial" panose="020B0604020202020204" pitchFamily="34" charset="0"/>
        </a:defRPr>
      </a:lvl2pPr>
      <a:lvl3pPr marL="1080000" indent="-360000" algn="l" defTabSz="360000" rtl="0" eaLnBrk="1" latinLnBrk="0" hangingPunct="1">
        <a:spcBef>
          <a:spcPts val="0"/>
        </a:spcBef>
        <a:buFont typeface="Wingdings" panose="05000000000000000000" pitchFamily="2" charset="2"/>
        <a:buChar char="§"/>
        <a:defRPr sz="2000" kern="1200">
          <a:solidFill>
            <a:srgbClr val="1D19A2"/>
          </a:solidFill>
          <a:latin typeface="Arial" panose="020B0604020202020204" pitchFamily="34" charset="0"/>
          <a:ea typeface="+mn-ea"/>
          <a:cs typeface="Arial" panose="020B0604020202020204" pitchFamily="34" charset="0"/>
        </a:defRPr>
      </a:lvl3pPr>
      <a:lvl4pPr marL="1440000" indent="-360000" algn="l" defTabSz="360000" rtl="0" eaLnBrk="1" latinLnBrk="0" hangingPunct="1">
        <a:spcBef>
          <a:spcPts val="0"/>
        </a:spcBef>
        <a:buFont typeface="Courier New" panose="02070309020205020404" pitchFamily="49" charset="0"/>
        <a:buChar char="o"/>
        <a:defRPr sz="2000" kern="1200">
          <a:solidFill>
            <a:srgbClr val="1D19A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noProof="0" dirty="0"/>
              <a:t>Vierde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pPr defTabSz="360000"/>
            <a:fld id="{96B6D8B9-0CA4-E249-BDC2-A713677BD303}" type="slidenum">
              <a:rPr lang="nl-NL" smtClean="0"/>
              <a:pPr defTabSz="360000"/>
              <a:t>‹nr.›</a:t>
            </a:fld>
            <a:endParaRPr lang="nl-NL" dirty="0"/>
          </a:p>
        </p:txBody>
      </p:sp>
      <p:sp>
        <p:nvSpPr>
          <p:cNvPr id="7" name="Tijdelijke aanduiding voor titel 6"/>
          <p:cNvSpPr>
            <a:spLocks noGrp="1"/>
          </p:cNvSpPr>
          <p:nvPr>
            <p:ph type="title"/>
          </p:nvPr>
        </p:nvSpPr>
        <p:spPr>
          <a:xfrm>
            <a:off x="992221" y="206377"/>
            <a:ext cx="7694578" cy="623718"/>
          </a:xfrm>
          <a:prstGeom prst="rect">
            <a:avLst/>
          </a:prstGeom>
        </p:spPr>
        <p:txBody>
          <a:bodyPr vert="horz" lIns="91440" tIns="45720" rIns="91440" bIns="45720" rtlCol="0" anchor="b">
            <a:normAutofit/>
          </a:bodyPr>
          <a:lstStyle/>
          <a:p>
            <a:r>
              <a:rPr lang="nl-NL" dirty="0"/>
              <a:t>Klik om de stijl te bewerken</a:t>
            </a:r>
          </a:p>
        </p:txBody>
      </p:sp>
    </p:spTree>
    <p:extLst>
      <p:ext uri="{BB962C8B-B14F-4D97-AF65-F5344CB8AC3E}">
        <p14:creationId xmlns:p14="http://schemas.microsoft.com/office/powerpoint/2010/main" val="23153659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dt="0"/>
  <p:txStyles>
    <p:titleStyle>
      <a:lvl1pPr algn="l" defTabSz="360000" rtl="0" eaLnBrk="1" latinLnBrk="0" hangingPunct="1">
        <a:spcBef>
          <a:spcPct val="0"/>
        </a:spcBef>
        <a:buNone/>
        <a:defRPr lang="nl-NL" sz="4000" kern="1200" dirty="0">
          <a:solidFill>
            <a:srgbClr val="1D19A2"/>
          </a:solidFill>
          <a:latin typeface="Arial" panose="020B0604020202020204" pitchFamily="34" charset="0"/>
          <a:ea typeface="+mj-ea"/>
          <a:cs typeface="Arial" panose="020B0604020202020204" pitchFamily="34" charset="0"/>
        </a:defRPr>
      </a:lvl1pPr>
    </p:titleStyle>
    <p:bodyStyle>
      <a:lvl1pPr marL="360000" indent="-360000" algn="l" defTabSz="360000" rtl="0" eaLnBrk="1" latinLnBrk="0" hangingPunct="1">
        <a:spcBef>
          <a:spcPts val="0"/>
        </a:spcBef>
        <a:buFont typeface="Arial"/>
        <a:buChar char="•"/>
        <a:defRPr sz="2800" kern="1200">
          <a:solidFill>
            <a:srgbClr val="1D19A2"/>
          </a:solidFill>
          <a:latin typeface="Arial" panose="020B0604020202020204" pitchFamily="34" charset="0"/>
          <a:ea typeface="+mn-ea"/>
          <a:cs typeface="Arial" panose="020B0604020202020204" pitchFamily="34" charset="0"/>
        </a:defRPr>
      </a:lvl1pPr>
      <a:lvl2pPr marL="719138" indent="-360000" algn="l" defTabSz="360000" rtl="0" eaLnBrk="1" latinLnBrk="0" hangingPunct="1">
        <a:spcBef>
          <a:spcPts val="0"/>
        </a:spcBef>
        <a:buFont typeface="Arial"/>
        <a:buChar char="–"/>
        <a:defRPr sz="2400" kern="1200">
          <a:solidFill>
            <a:srgbClr val="1D19A2"/>
          </a:solidFill>
          <a:latin typeface="Arial" panose="020B0604020202020204" pitchFamily="34" charset="0"/>
          <a:ea typeface="+mn-ea"/>
          <a:cs typeface="Arial" panose="020B0604020202020204" pitchFamily="34" charset="0"/>
        </a:defRPr>
      </a:lvl2pPr>
      <a:lvl3pPr marL="1080000" indent="-360000" algn="l" defTabSz="360000" rtl="0" eaLnBrk="1" latinLnBrk="0" hangingPunct="1">
        <a:spcBef>
          <a:spcPts val="0"/>
        </a:spcBef>
        <a:buFont typeface="Wingdings" panose="05000000000000000000" pitchFamily="2" charset="2"/>
        <a:buChar char="§"/>
        <a:defRPr sz="2000" kern="1200">
          <a:solidFill>
            <a:srgbClr val="1D19A2"/>
          </a:solidFill>
          <a:latin typeface="Arial" panose="020B0604020202020204" pitchFamily="34" charset="0"/>
          <a:ea typeface="+mn-ea"/>
          <a:cs typeface="Arial" panose="020B0604020202020204" pitchFamily="34" charset="0"/>
        </a:defRPr>
      </a:lvl3pPr>
      <a:lvl4pPr marL="1440000" indent="-360000" algn="l" defTabSz="360000" rtl="0" eaLnBrk="1" latinLnBrk="0" hangingPunct="1">
        <a:spcBef>
          <a:spcPts val="0"/>
        </a:spcBef>
        <a:buFont typeface="Courier New" panose="02070309020205020404" pitchFamily="49" charset="0"/>
        <a:buChar char="o"/>
        <a:defRPr sz="2000" kern="1200">
          <a:solidFill>
            <a:srgbClr val="1D19A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cargonaut.hootkotuur.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pp.klipfolio.com/published/32b5e23d98347a4e307ccd677014abd8/airport-dashboa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2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242467" y="2817645"/>
            <a:ext cx="6256394" cy="588127"/>
          </a:xfrm>
        </p:spPr>
        <p:txBody>
          <a:bodyPr>
            <a:noAutofit/>
          </a:bodyPr>
          <a:lstStyle/>
          <a:p>
            <a:r>
              <a:rPr lang="nl-NL" sz="2800" dirty="0"/>
              <a:t>Big data </a:t>
            </a:r>
            <a:r>
              <a:rPr lang="nl-NL" sz="2800" dirty="0" err="1"/>
              <a:t>analytics</a:t>
            </a:r>
            <a:r>
              <a:rPr lang="nl-NL" sz="2800" dirty="0"/>
              <a:t> </a:t>
            </a:r>
            <a:r>
              <a:rPr lang="nl-NL" sz="2800" dirty="0" err="1"/>
              <a:t>for</a:t>
            </a:r>
            <a:r>
              <a:rPr lang="nl-NL" sz="2800" dirty="0"/>
              <a:t> Smart Mainport</a:t>
            </a:r>
            <a:br>
              <a:rPr lang="nl-NL" sz="2800" dirty="0"/>
            </a:br>
            <a:r>
              <a:rPr lang="nl-NL" sz="2800" dirty="0"/>
              <a:t>Resultaten</a:t>
            </a:r>
          </a:p>
        </p:txBody>
      </p:sp>
      <p:sp>
        <p:nvSpPr>
          <p:cNvPr id="5" name="Ondertitel 4"/>
          <p:cNvSpPr>
            <a:spLocks noGrp="1"/>
          </p:cNvSpPr>
          <p:nvPr>
            <p:ph type="subTitle" idx="1"/>
          </p:nvPr>
        </p:nvSpPr>
        <p:spPr>
          <a:xfrm>
            <a:off x="2552699" y="4082915"/>
            <a:ext cx="2115621" cy="407403"/>
          </a:xfrm>
        </p:spPr>
        <p:txBody>
          <a:bodyPr/>
          <a:lstStyle/>
          <a:p>
            <a:r>
              <a:rPr lang="nl-NL" dirty="0"/>
              <a:t>20 juli 2016</a:t>
            </a:r>
          </a:p>
        </p:txBody>
      </p:sp>
    </p:spTree>
    <p:extLst>
      <p:ext uri="{BB962C8B-B14F-4D97-AF65-F5344CB8AC3E}">
        <p14:creationId xmlns:p14="http://schemas.microsoft.com/office/powerpoint/2010/main" val="113092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Douane (2/2)</a:t>
            </a:r>
          </a:p>
        </p:txBody>
      </p:sp>
      <p:sp>
        <p:nvSpPr>
          <p:cNvPr id="2" name="Content Placeholder 1"/>
          <p:cNvSpPr>
            <a:spLocks noGrp="1"/>
          </p:cNvSpPr>
          <p:nvPr>
            <p:ph idx="1"/>
          </p:nvPr>
        </p:nvSpPr>
        <p:spPr/>
        <p:txBody>
          <a:bodyPr>
            <a:normAutofit fontScale="92500" lnSpcReduction="20000"/>
          </a:bodyPr>
          <a:lstStyle/>
          <a:p>
            <a:r>
              <a:rPr lang="nl-NL" sz="1800" dirty="0"/>
              <a:t>Hoe is men nu georganiseerd?</a:t>
            </a:r>
          </a:p>
          <a:p>
            <a:pPr lvl="1"/>
            <a:r>
              <a:rPr lang="nl-NL" sz="1600" dirty="0"/>
              <a:t>Douane heeft focus op het inkomende logistieke proces</a:t>
            </a:r>
          </a:p>
          <a:p>
            <a:pPr lvl="1"/>
            <a:r>
              <a:rPr lang="nl-NL" sz="1600" dirty="0" err="1"/>
              <a:t>Cargonaut</a:t>
            </a:r>
            <a:r>
              <a:rPr lang="nl-NL" sz="1600" dirty="0"/>
              <a:t> heeft voornamelijk zicht op het uitgaande logistieke proces, het inkomende deel zal </a:t>
            </a:r>
            <a:r>
              <a:rPr lang="nl-NL" sz="1600" dirty="0" err="1"/>
              <a:t>gematched</a:t>
            </a:r>
            <a:r>
              <a:rPr lang="nl-NL" sz="1600" dirty="0"/>
              <a:t> worden tegen douane proces</a:t>
            </a:r>
          </a:p>
          <a:p>
            <a:pPr lvl="1"/>
            <a:r>
              <a:rPr lang="nl-NL" sz="1600" dirty="0"/>
              <a:t>Douane werkt agile/scrum en voert alle werkzaamheden in-huis uit (geen uitbesteding)</a:t>
            </a:r>
          </a:p>
          <a:p>
            <a:pPr lvl="1"/>
            <a:r>
              <a:rPr lang="nl-NL" sz="1600" dirty="0"/>
              <a:t>Douane realiseert met als uitgangspunt dat iets direct doorgaat naar productie</a:t>
            </a:r>
          </a:p>
          <a:p>
            <a:endParaRPr lang="nl-NL" sz="1900" dirty="0"/>
          </a:p>
          <a:p>
            <a:r>
              <a:rPr lang="nl-NL" sz="1900" dirty="0"/>
              <a:t>Wanneer is het traject geslaagd?</a:t>
            </a:r>
          </a:p>
          <a:p>
            <a:pPr lvl="1"/>
            <a:r>
              <a:rPr lang="nl-NL" sz="1600" dirty="0"/>
              <a:t>Als er een goede data exploratie tussen </a:t>
            </a:r>
            <a:r>
              <a:rPr lang="nl-NL" sz="1600" dirty="0" err="1"/>
              <a:t>Cargonaut</a:t>
            </a:r>
            <a:r>
              <a:rPr lang="nl-NL" sz="1600" dirty="0"/>
              <a:t> en douane plaatsgevonden heeft</a:t>
            </a:r>
          </a:p>
          <a:p>
            <a:pPr lvl="1"/>
            <a:r>
              <a:rPr lang="nl-NL" sz="1600" dirty="0"/>
              <a:t>Als het combineren van data nieuwe waarde oplevert</a:t>
            </a:r>
          </a:p>
          <a:p>
            <a:pPr lvl="1"/>
            <a:r>
              <a:rPr lang="nl-NL" sz="1600" dirty="0"/>
              <a:t>Verbetering van auto-detectie uit data (douane)</a:t>
            </a:r>
          </a:p>
          <a:p>
            <a:pPr lvl="1"/>
            <a:r>
              <a:rPr lang="nl-NL" sz="1600" dirty="0"/>
              <a:t>Als daarna de inspectielast omlaag gebracht kan worden </a:t>
            </a:r>
            <a:r>
              <a:rPr lang="nl-NL" sz="1600" dirty="0" err="1"/>
              <a:t>tbv</a:t>
            </a:r>
            <a:r>
              <a:rPr lang="nl-NL" sz="1600" dirty="0"/>
              <a:t> douane en het bedrijfsleven</a:t>
            </a:r>
          </a:p>
          <a:p>
            <a:pPr lvl="1"/>
            <a:r>
              <a:rPr lang="nl-NL" sz="1600" dirty="0"/>
              <a:t>Als er zichtbare resultaten volgen uit samenwerking</a:t>
            </a:r>
          </a:p>
          <a:p>
            <a:pPr lvl="1"/>
            <a:r>
              <a:rPr lang="nl-NL" sz="1600" dirty="0"/>
              <a:t>Als hierdoor de performance van cargohandling verbetert en er wederzijds meer inzicht is in elkaars </a:t>
            </a:r>
            <a:r>
              <a:rPr lang="nl-NL" sz="1600" dirty="0" err="1"/>
              <a:t>supply</a:t>
            </a:r>
            <a:r>
              <a:rPr lang="nl-NL" sz="1600" dirty="0"/>
              <a:t> chain. Dit leidt tot “ </a:t>
            </a:r>
            <a:r>
              <a:rPr lang="nl-NL" sz="1600" dirty="0" err="1"/>
              <a:t>trusted</a:t>
            </a:r>
            <a:r>
              <a:rPr lang="nl-NL" sz="1600" dirty="0"/>
              <a:t> cargo”</a:t>
            </a:r>
          </a:p>
          <a:p>
            <a:endParaRPr lang="nl-NL" sz="13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10</a:t>
            </a:fld>
            <a:endParaRPr lang="nl-NL" dirty="0"/>
          </a:p>
        </p:txBody>
      </p:sp>
    </p:spTree>
    <p:extLst>
      <p:ext uri="{BB962C8B-B14F-4D97-AF65-F5344CB8AC3E}">
        <p14:creationId xmlns:p14="http://schemas.microsoft.com/office/powerpoint/2010/main" val="267132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Portbase (1/2)</a:t>
            </a:r>
          </a:p>
        </p:txBody>
      </p:sp>
      <p:sp>
        <p:nvSpPr>
          <p:cNvPr id="2" name="Content Placeholder 1"/>
          <p:cNvSpPr>
            <a:spLocks noGrp="1"/>
          </p:cNvSpPr>
          <p:nvPr>
            <p:ph idx="1"/>
          </p:nvPr>
        </p:nvSpPr>
        <p:spPr/>
        <p:txBody>
          <a:bodyPr>
            <a:normAutofit/>
          </a:bodyPr>
          <a:lstStyle/>
          <a:p>
            <a:r>
              <a:rPr lang="nl-NL" sz="1800" dirty="0"/>
              <a:t>Waarom wil men aan de slag met dit onderwerp?</a:t>
            </a:r>
          </a:p>
          <a:p>
            <a:pPr lvl="1"/>
            <a:r>
              <a:rPr lang="nl-NL" sz="1600" dirty="0"/>
              <a:t>De visie en positie van Portbase is die van een neutrale en leidende service verlener: “Laat anderen slimmer doen op de service die jij verleent”</a:t>
            </a:r>
          </a:p>
          <a:p>
            <a:r>
              <a:rPr lang="nl-NL" sz="1800" dirty="0"/>
              <a:t>Wat wil men weten en/of ondersteunen?</a:t>
            </a:r>
          </a:p>
          <a:p>
            <a:pPr lvl="1"/>
            <a:r>
              <a:rPr lang="nl-NL" sz="1600" dirty="0"/>
              <a:t>Portbase wil graag knelpuntanalyses aanbieden en klantprocessen kunnen voorspellen</a:t>
            </a:r>
          </a:p>
          <a:p>
            <a:pPr lvl="1"/>
            <a:r>
              <a:rPr lang="nl-NL" sz="1600" dirty="0"/>
              <a:t>Het zou interessant kunnen zijn om met </a:t>
            </a:r>
            <a:r>
              <a:rPr lang="nl-NL" sz="1600" dirty="0" err="1"/>
              <a:t>Cargonaut</a:t>
            </a:r>
            <a:r>
              <a:rPr lang="nl-NL" sz="1600" dirty="0"/>
              <a:t> samen te kijken hoe een gezamenlijk klant als Jan de Rijk meer (data-) service verleend kan worden</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11</a:t>
            </a:fld>
            <a:endParaRPr lang="nl-NL" dirty="0"/>
          </a:p>
        </p:txBody>
      </p:sp>
    </p:spTree>
    <p:extLst>
      <p:ext uri="{BB962C8B-B14F-4D97-AF65-F5344CB8AC3E}">
        <p14:creationId xmlns:p14="http://schemas.microsoft.com/office/powerpoint/2010/main" val="118534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Portbase (2/2)</a:t>
            </a:r>
          </a:p>
        </p:txBody>
      </p:sp>
      <p:sp>
        <p:nvSpPr>
          <p:cNvPr id="2" name="Content Placeholder 1"/>
          <p:cNvSpPr>
            <a:spLocks noGrp="1"/>
          </p:cNvSpPr>
          <p:nvPr>
            <p:ph idx="1"/>
          </p:nvPr>
        </p:nvSpPr>
        <p:spPr/>
        <p:txBody>
          <a:bodyPr>
            <a:normAutofit/>
          </a:bodyPr>
          <a:lstStyle/>
          <a:p>
            <a:r>
              <a:rPr lang="nl-NL" sz="1800" dirty="0"/>
              <a:t>Hoe is men nu georganiseerd?</a:t>
            </a:r>
          </a:p>
          <a:p>
            <a:pPr lvl="1"/>
            <a:r>
              <a:rPr lang="nl-NL" sz="1600" dirty="0"/>
              <a:t>In een neutrale positie tussen private en publieke partijen. Men kiest een gematigde en voorzichtige strategie. Postbase volgt de uitgangspunten van de overheid in Single Windows</a:t>
            </a:r>
          </a:p>
          <a:p>
            <a:r>
              <a:rPr lang="nl-NL" sz="1800" dirty="0"/>
              <a:t>Wanneer is het traject geslaagd?</a:t>
            </a:r>
          </a:p>
          <a:p>
            <a:pPr lvl="1"/>
            <a:r>
              <a:rPr lang="nl-NL" sz="1600" dirty="0"/>
              <a:t>Als door synergie van data uitwisseling de voorspelbaarheid voor klantprocessen vertaald kan worden in toegevoegde waarde.</a:t>
            </a:r>
          </a:p>
          <a:p>
            <a:pPr lvl="1"/>
            <a:r>
              <a:rPr lang="nl-NL" sz="1600" dirty="0"/>
              <a:t>Middels een </a:t>
            </a:r>
            <a:r>
              <a:rPr lang="nl-NL" sz="1600" dirty="0" err="1"/>
              <a:t>Proof</a:t>
            </a:r>
            <a:r>
              <a:rPr lang="nl-NL" sz="1600" dirty="0"/>
              <a:t> of Value overtuigen dat er room </a:t>
            </a:r>
            <a:r>
              <a:rPr lang="nl-NL" sz="1600" dirty="0" err="1"/>
              <a:t>for</a:t>
            </a:r>
            <a:r>
              <a:rPr lang="nl-NL" sz="1600" dirty="0"/>
              <a:t> </a:t>
            </a:r>
            <a:r>
              <a:rPr lang="nl-NL" sz="1600" dirty="0" err="1"/>
              <a:t>improvement</a:t>
            </a:r>
            <a:r>
              <a:rPr lang="nl-NL" sz="1600" dirty="0"/>
              <a:t> is in het logistieke proces </a:t>
            </a:r>
            <a:r>
              <a:rPr lang="nl-NL" sz="1600" dirty="0" err="1"/>
              <a:t>obv</a:t>
            </a:r>
            <a:r>
              <a:rPr lang="nl-NL" sz="1600" dirty="0"/>
              <a:t> data </a:t>
            </a:r>
            <a:r>
              <a:rPr lang="nl-NL" sz="1600" dirty="0" err="1"/>
              <a:t>analytics</a:t>
            </a:r>
            <a:endParaRPr lang="nl-NL" sz="14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12</a:t>
            </a:fld>
            <a:endParaRPr lang="nl-NL" dirty="0"/>
          </a:p>
        </p:txBody>
      </p:sp>
    </p:spTree>
    <p:extLst>
      <p:ext uri="{BB962C8B-B14F-4D97-AF65-F5344CB8AC3E}">
        <p14:creationId xmlns:p14="http://schemas.microsoft.com/office/powerpoint/2010/main" val="346986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Schiphol Cargo (1/2)</a:t>
            </a:r>
          </a:p>
        </p:txBody>
      </p:sp>
      <p:sp>
        <p:nvSpPr>
          <p:cNvPr id="2" name="Content Placeholder 1"/>
          <p:cNvSpPr>
            <a:spLocks noGrp="1"/>
          </p:cNvSpPr>
          <p:nvPr>
            <p:ph idx="1"/>
          </p:nvPr>
        </p:nvSpPr>
        <p:spPr/>
        <p:txBody>
          <a:bodyPr>
            <a:normAutofit/>
          </a:bodyPr>
          <a:lstStyle/>
          <a:p>
            <a:r>
              <a:rPr lang="nl-NL" sz="1800" dirty="0"/>
              <a:t>Waarom wil men aan de slag met dit onderwerp?</a:t>
            </a:r>
          </a:p>
          <a:p>
            <a:pPr lvl="1"/>
            <a:r>
              <a:rPr lang="nl-NL" sz="1600" dirty="0"/>
              <a:t>Om de slag niet te missen in deze tijd van open platforms en alles en iedereen die “</a:t>
            </a:r>
            <a:r>
              <a:rPr lang="nl-NL" sz="1600" dirty="0" err="1"/>
              <a:t>connected</a:t>
            </a:r>
            <a:r>
              <a:rPr lang="nl-NL" sz="1600" dirty="0"/>
              <a:t>” is. Schiphol Cargo voelt ook een “publieke verantwoordelijkheid” de vrachtafhandeling te optimaliseren in het belang van de BV Nederland.</a:t>
            </a:r>
          </a:p>
          <a:p>
            <a:r>
              <a:rPr lang="nl-NL" sz="1800" dirty="0"/>
              <a:t>Wat wil men weten en/of ondersteunen?</a:t>
            </a:r>
          </a:p>
          <a:p>
            <a:pPr lvl="1"/>
            <a:r>
              <a:rPr lang="nl-NL" sz="1600" dirty="0" err="1"/>
              <a:t>Realtime</a:t>
            </a:r>
            <a:r>
              <a:rPr lang="nl-NL" sz="1600" dirty="0"/>
              <a:t> inzicht in aan- en aflever wegtransporten om de voorspelbaarheid en kwaliteit van eigen processen te vergroten</a:t>
            </a:r>
          </a:p>
          <a:p>
            <a:pPr lvl="1"/>
            <a:r>
              <a:rPr lang="nl-NL" sz="1600" dirty="0"/>
              <a:t>Standaardisering van data om kwaliteit, snelheid en kostprijs van de dienstverlening te verbeteren</a:t>
            </a:r>
          </a:p>
          <a:p>
            <a:endParaRPr lang="nl-NL" sz="20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13</a:t>
            </a:fld>
            <a:endParaRPr lang="nl-NL" dirty="0"/>
          </a:p>
        </p:txBody>
      </p:sp>
    </p:spTree>
    <p:extLst>
      <p:ext uri="{BB962C8B-B14F-4D97-AF65-F5344CB8AC3E}">
        <p14:creationId xmlns:p14="http://schemas.microsoft.com/office/powerpoint/2010/main" val="376742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Schiphol Cargo (2/2)</a:t>
            </a:r>
          </a:p>
        </p:txBody>
      </p:sp>
      <p:sp>
        <p:nvSpPr>
          <p:cNvPr id="2" name="Content Placeholder 1"/>
          <p:cNvSpPr>
            <a:spLocks noGrp="1"/>
          </p:cNvSpPr>
          <p:nvPr>
            <p:ph idx="1"/>
          </p:nvPr>
        </p:nvSpPr>
        <p:spPr/>
        <p:txBody>
          <a:bodyPr>
            <a:normAutofit/>
          </a:bodyPr>
          <a:lstStyle/>
          <a:p>
            <a:r>
              <a:rPr lang="nl-NL" sz="1800" dirty="0"/>
              <a:t>Hoe is men nu georganiseerd?</a:t>
            </a:r>
          </a:p>
          <a:p>
            <a:pPr lvl="1"/>
            <a:r>
              <a:rPr lang="nl-NL" sz="1600" dirty="0"/>
              <a:t>Er lijkt geen te benchmarken andere luchthaven; inspiratie kan wellicht in andere bedrijfstakken als petrochemie gevonden worden waar in de gehele keten hoogwaardige en eenduidige bruikbare data is</a:t>
            </a:r>
          </a:p>
          <a:p>
            <a:r>
              <a:rPr lang="nl-NL" sz="1800" dirty="0"/>
              <a:t>Wanneer is het traject geslaagd?</a:t>
            </a:r>
          </a:p>
          <a:p>
            <a:pPr lvl="1"/>
            <a:r>
              <a:rPr lang="nl-NL" sz="1600" dirty="0"/>
              <a:t>Als het een echt meetbare concrete verbetering t.o.v. de huidige performance oplevert. Een pilot en simpele </a:t>
            </a:r>
            <a:r>
              <a:rPr lang="nl-NL" sz="1600" dirty="0" err="1"/>
              <a:t>quick</a:t>
            </a:r>
            <a:r>
              <a:rPr lang="nl-NL" sz="1600" dirty="0"/>
              <a:t> win zou prettig zijn naast alle huidige initiatieven. (</a:t>
            </a:r>
            <a:r>
              <a:rPr lang="nl-NL" sz="1600" dirty="0" err="1"/>
              <a:t>Thing</a:t>
            </a:r>
            <a:r>
              <a:rPr lang="nl-NL" sz="1600" dirty="0"/>
              <a:t> big, </a:t>
            </a:r>
            <a:r>
              <a:rPr lang="nl-NL" sz="1600" dirty="0" err="1"/>
              <a:t>and</a:t>
            </a:r>
            <a:r>
              <a:rPr lang="nl-NL" sz="1600" dirty="0"/>
              <a:t> act small)</a:t>
            </a:r>
          </a:p>
          <a:p>
            <a:pPr lvl="1"/>
            <a:r>
              <a:rPr lang="nl-NL" sz="1600" dirty="0"/>
              <a:t>meer met de DOUANE meekijken is een wens; “wat zijn de uitgangspunten voor hun profielen, welke informatie kunnen wij leveren?”</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14</a:t>
            </a:fld>
            <a:endParaRPr lang="nl-NL" dirty="0"/>
          </a:p>
        </p:txBody>
      </p:sp>
    </p:spTree>
    <p:extLst>
      <p:ext uri="{BB962C8B-B14F-4D97-AF65-F5344CB8AC3E}">
        <p14:creationId xmlns:p14="http://schemas.microsoft.com/office/powerpoint/2010/main" val="97023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Havenbedrijf Rotterdam (1/2)</a:t>
            </a:r>
          </a:p>
        </p:txBody>
      </p:sp>
      <p:sp>
        <p:nvSpPr>
          <p:cNvPr id="2" name="Content Placeholder 1"/>
          <p:cNvSpPr>
            <a:spLocks noGrp="1"/>
          </p:cNvSpPr>
          <p:nvPr>
            <p:ph idx="1"/>
          </p:nvPr>
        </p:nvSpPr>
        <p:spPr/>
        <p:txBody>
          <a:bodyPr>
            <a:normAutofit lnSpcReduction="10000"/>
          </a:bodyPr>
          <a:lstStyle/>
          <a:p>
            <a:r>
              <a:rPr lang="nl-NL" sz="1800" dirty="0"/>
              <a:t>Waarom wil men aan de slag met dit onderwerp?</a:t>
            </a:r>
          </a:p>
          <a:p>
            <a:pPr lvl="1"/>
            <a:r>
              <a:rPr lang="nl-NL" sz="1600" dirty="0"/>
              <a:t>Waar data-synergie de “BV Nederland”  helpt, juicht </a:t>
            </a:r>
            <a:r>
              <a:rPr lang="nl-NL" sz="1600" dirty="0" err="1"/>
              <a:t>HbR</a:t>
            </a:r>
            <a:r>
              <a:rPr lang="nl-NL" sz="1600" dirty="0"/>
              <a:t> dat toe. Echter wordt van NLIP momenteel geen concrete “case” ingezien, die het voor </a:t>
            </a:r>
            <a:r>
              <a:rPr lang="nl-NL" sz="1600" dirty="0" err="1"/>
              <a:t>HbR</a:t>
            </a:r>
            <a:r>
              <a:rPr lang="nl-NL" sz="1600" dirty="0"/>
              <a:t> interessant maakt daar momenteel prioriteit aan te geven.</a:t>
            </a:r>
          </a:p>
          <a:p>
            <a:r>
              <a:rPr lang="nl-NL" sz="1800" dirty="0"/>
              <a:t>Wat wil men weten en/of ondersteunen?</a:t>
            </a:r>
          </a:p>
          <a:p>
            <a:pPr lvl="1"/>
            <a:r>
              <a:rPr lang="nl-NL" sz="1600" dirty="0"/>
              <a:t>Voor ontwikkeling op gebied van data-analyses en synergie wordt naar Portbase verwezen</a:t>
            </a:r>
          </a:p>
          <a:p>
            <a:pPr lvl="1"/>
            <a:r>
              <a:rPr lang="nl-NL" sz="1600" dirty="0"/>
              <a:t>Er is bij </a:t>
            </a:r>
            <a:r>
              <a:rPr lang="nl-NL" sz="1600" dirty="0" err="1"/>
              <a:t>HbR</a:t>
            </a:r>
            <a:r>
              <a:rPr lang="nl-NL" sz="1600" dirty="0"/>
              <a:t> wel een wens om in de logistiek tot eenduidige communicatie-standaarden te komen; die kunnen op diverse niveaus helpen bij zowel lucht-als zeevracht en daarmee de marktpositie van Nederland versterken</a:t>
            </a:r>
          </a:p>
          <a:p>
            <a:pPr lvl="1"/>
            <a:r>
              <a:rPr lang="nl-NL" sz="1600" dirty="0"/>
              <a:t>Als echter een </a:t>
            </a:r>
            <a:r>
              <a:rPr lang="nl-NL" sz="1600" dirty="0" err="1"/>
              <a:t>proof</a:t>
            </a:r>
            <a:r>
              <a:rPr lang="nl-NL" sz="1600" dirty="0"/>
              <a:t> of </a:t>
            </a:r>
            <a:r>
              <a:rPr lang="nl-NL" sz="1600" dirty="0" err="1"/>
              <a:t>value</a:t>
            </a:r>
            <a:r>
              <a:rPr lang="nl-NL" sz="1600" dirty="0"/>
              <a:t> bijv. met Douane meer inzicht in afwikkeling/doorlooptijd van goederenafhandeling ( bijv. minimaliseren inspectielast) geeft, zou dat inzicht ook voor de zeehavens-stromen interessant kunnen zijn</a:t>
            </a:r>
          </a:p>
          <a:p>
            <a:endParaRPr lang="nl-NL" sz="20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15</a:t>
            </a:fld>
            <a:endParaRPr lang="nl-NL" dirty="0"/>
          </a:p>
        </p:txBody>
      </p:sp>
    </p:spTree>
    <p:extLst>
      <p:ext uri="{BB962C8B-B14F-4D97-AF65-F5344CB8AC3E}">
        <p14:creationId xmlns:p14="http://schemas.microsoft.com/office/powerpoint/2010/main" val="211508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Havenbedrijf Rotterdam (2/2)</a:t>
            </a:r>
          </a:p>
        </p:txBody>
      </p:sp>
      <p:sp>
        <p:nvSpPr>
          <p:cNvPr id="2" name="Content Placeholder 1"/>
          <p:cNvSpPr>
            <a:spLocks noGrp="1"/>
          </p:cNvSpPr>
          <p:nvPr>
            <p:ph idx="1"/>
          </p:nvPr>
        </p:nvSpPr>
        <p:spPr/>
        <p:txBody>
          <a:bodyPr>
            <a:normAutofit/>
          </a:bodyPr>
          <a:lstStyle/>
          <a:p>
            <a:r>
              <a:rPr lang="nl-NL" sz="1800" dirty="0"/>
              <a:t>Hoe is men nu georganiseerd?</a:t>
            </a:r>
          </a:p>
          <a:p>
            <a:pPr lvl="1"/>
            <a:r>
              <a:rPr lang="nl-NL" sz="1600" dirty="0"/>
              <a:t>Via de samenwerking en uitbesteding aan Portbase wordt invulling gegeven aan functionaliteit van het Port Community System</a:t>
            </a:r>
          </a:p>
          <a:p>
            <a:pPr lvl="1"/>
            <a:r>
              <a:rPr lang="nl-NL" sz="1600" dirty="0"/>
              <a:t>Ook andere initiatieven en innovaties voor de markt worden ontwikkeld en gesteund als het Rotterdam </a:t>
            </a:r>
            <a:r>
              <a:rPr lang="nl-NL" sz="1600" dirty="0" err="1"/>
              <a:t>Logistics</a:t>
            </a:r>
            <a:r>
              <a:rPr lang="nl-NL" sz="1600" dirty="0"/>
              <a:t> Lab van </a:t>
            </a:r>
            <a:r>
              <a:rPr lang="nl-NL" sz="1600" dirty="0" err="1"/>
              <a:t>HbR</a:t>
            </a:r>
            <a:r>
              <a:rPr lang="nl-NL" sz="1600" dirty="0"/>
              <a:t> en </a:t>
            </a:r>
            <a:r>
              <a:rPr lang="nl-NL" sz="1600" dirty="0" err="1"/>
              <a:t>Nextlogic</a:t>
            </a:r>
            <a:endParaRPr lang="nl-NL" sz="1600" dirty="0"/>
          </a:p>
          <a:p>
            <a:r>
              <a:rPr lang="nl-NL" sz="1800" dirty="0"/>
              <a:t>Wanneer is het traject geslaagd?</a:t>
            </a:r>
          </a:p>
          <a:p>
            <a:pPr lvl="1"/>
            <a:r>
              <a:rPr lang="nl-NL" sz="1600" dirty="0"/>
              <a:t>Als een “winnend” /eenduidige/Europese communicatie standaard een van de uitkomsten is. Bijvoorbeeld middels een concrete case. Hiermee kun je als NL een echte topper zijn voor ladingeigenaar/producenten  en reders</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16</a:t>
            </a:fld>
            <a:endParaRPr lang="nl-NL" dirty="0"/>
          </a:p>
        </p:txBody>
      </p:sp>
    </p:spTree>
    <p:extLst>
      <p:ext uri="{BB962C8B-B14F-4D97-AF65-F5344CB8AC3E}">
        <p14:creationId xmlns:p14="http://schemas.microsoft.com/office/powerpoint/2010/main" val="405808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ACN (1/2)</a:t>
            </a:r>
          </a:p>
        </p:txBody>
      </p:sp>
      <p:sp>
        <p:nvSpPr>
          <p:cNvPr id="2" name="Content Placeholder 1"/>
          <p:cNvSpPr>
            <a:spLocks noGrp="1"/>
          </p:cNvSpPr>
          <p:nvPr>
            <p:ph idx="1"/>
          </p:nvPr>
        </p:nvSpPr>
        <p:spPr/>
        <p:txBody>
          <a:bodyPr>
            <a:normAutofit/>
          </a:bodyPr>
          <a:lstStyle/>
          <a:p>
            <a:r>
              <a:rPr lang="nl-NL" sz="1800" dirty="0"/>
              <a:t>Waarom wil men aan de slag met dit onderwerp?</a:t>
            </a:r>
          </a:p>
          <a:p>
            <a:pPr lvl="1"/>
            <a:r>
              <a:rPr lang="nl-NL" sz="1600" dirty="0"/>
              <a:t>België/Duitsland) verder zijn in synergie van data en gebruik van technologie, dus de BV Nederland zou gebaat zijn met meer standaardisering en samenwerking in de mainports</a:t>
            </a:r>
          </a:p>
          <a:p>
            <a:r>
              <a:rPr lang="nl-NL" sz="1800" dirty="0"/>
              <a:t>Wat wil men weten en/of ondersteunen?</a:t>
            </a:r>
          </a:p>
          <a:p>
            <a:pPr lvl="1"/>
            <a:r>
              <a:rPr lang="nl-NL" sz="1600" dirty="0"/>
              <a:t>ACN wil aantonen dat synergie in de keten mogelijk is en inspirerend werkt</a:t>
            </a:r>
          </a:p>
          <a:p>
            <a:pPr lvl="1"/>
            <a:r>
              <a:rPr lang="nl-NL" sz="1600" dirty="0"/>
              <a:t>Er zal bekeken worden of er ondersteuning bij het </a:t>
            </a:r>
            <a:r>
              <a:rPr lang="nl-NL" sz="1600" dirty="0" err="1"/>
              <a:t>Pharma</a:t>
            </a:r>
            <a:r>
              <a:rPr lang="nl-NL" sz="1600" dirty="0"/>
              <a:t> Gateway project mogelijk is</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17</a:t>
            </a:fld>
            <a:endParaRPr lang="nl-NL" dirty="0"/>
          </a:p>
        </p:txBody>
      </p:sp>
    </p:spTree>
    <p:extLst>
      <p:ext uri="{BB962C8B-B14F-4D97-AF65-F5344CB8AC3E}">
        <p14:creationId xmlns:p14="http://schemas.microsoft.com/office/powerpoint/2010/main" val="381235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ACN (2/2)</a:t>
            </a:r>
          </a:p>
        </p:txBody>
      </p:sp>
      <p:sp>
        <p:nvSpPr>
          <p:cNvPr id="2" name="Content Placeholder 1"/>
          <p:cNvSpPr>
            <a:spLocks noGrp="1"/>
          </p:cNvSpPr>
          <p:nvPr>
            <p:ph idx="1"/>
          </p:nvPr>
        </p:nvSpPr>
        <p:spPr/>
        <p:txBody>
          <a:bodyPr>
            <a:normAutofit/>
          </a:bodyPr>
          <a:lstStyle/>
          <a:p>
            <a:r>
              <a:rPr lang="nl-NL" sz="1800" dirty="0"/>
              <a:t>Hoe is men nu georganiseerd?</a:t>
            </a:r>
          </a:p>
          <a:p>
            <a:pPr lvl="1"/>
            <a:r>
              <a:rPr lang="nl-NL" sz="1600" dirty="0"/>
              <a:t>ACN is een koepel/branche organisatie die veel spelers in de vrachtafhandeling vertegenwoordigd</a:t>
            </a:r>
          </a:p>
          <a:p>
            <a:pPr lvl="1"/>
            <a:r>
              <a:rPr lang="nl-NL" sz="1600" dirty="0" err="1"/>
              <a:t>Cargonaut</a:t>
            </a:r>
            <a:r>
              <a:rPr lang="nl-NL" sz="1600" dirty="0"/>
              <a:t> levert nu de data voor ACN om rapportages te maken, zelf heeft ACN zeer beperkt tot geen middelen op gebied van data analyse</a:t>
            </a:r>
          </a:p>
          <a:p>
            <a:r>
              <a:rPr lang="nl-NL" sz="1800" dirty="0"/>
              <a:t>Wanneer is het traject geslaagd?</a:t>
            </a:r>
          </a:p>
          <a:p>
            <a:pPr lvl="1"/>
            <a:r>
              <a:rPr lang="nl-NL" sz="1600" dirty="0"/>
              <a:t>Als de kwaliteit van data door samenwerking ook echt verbetert wordt</a:t>
            </a:r>
          </a:p>
          <a:p>
            <a:pPr lvl="1"/>
            <a:r>
              <a:rPr lang="nl-NL" sz="1600" dirty="0"/>
              <a:t>Als de Turn </a:t>
            </a:r>
            <a:r>
              <a:rPr lang="nl-NL" sz="1600" dirty="0" err="1"/>
              <a:t>Around</a:t>
            </a:r>
            <a:r>
              <a:rPr lang="nl-NL" sz="1600" dirty="0"/>
              <a:t> Time aantoonbaar beter gestuurd kan worden met goede data</a:t>
            </a:r>
          </a:p>
          <a:p>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18</a:t>
            </a:fld>
            <a:endParaRPr lang="nl-NL" dirty="0"/>
          </a:p>
        </p:txBody>
      </p:sp>
    </p:spTree>
    <p:extLst>
      <p:ext uri="{BB962C8B-B14F-4D97-AF65-F5344CB8AC3E}">
        <p14:creationId xmlns:p14="http://schemas.microsoft.com/office/powerpoint/2010/main" val="382158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16369" y="2473158"/>
            <a:ext cx="5511262" cy="791589"/>
          </a:xfrm>
        </p:spPr>
        <p:txBody>
          <a:bodyPr/>
          <a:lstStyle/>
          <a:p>
            <a:br>
              <a:rPr lang="nl-NL" dirty="0"/>
            </a:br>
            <a:r>
              <a:rPr lang="nl-NL" dirty="0"/>
              <a:t>Fase 2: </a:t>
            </a:r>
            <a:r>
              <a:rPr lang="nl-NL" dirty="0" err="1"/>
              <a:t>Proof</a:t>
            </a:r>
            <a:r>
              <a:rPr lang="nl-NL" dirty="0"/>
              <a:t> of </a:t>
            </a:r>
            <a:r>
              <a:rPr lang="nl-NL" dirty="0" err="1"/>
              <a:t>Values</a:t>
            </a:r>
            <a:br>
              <a:rPr lang="nl-NL" dirty="0"/>
            </a:br>
            <a:r>
              <a:rPr lang="nl-NL" sz="1100" dirty="0" err="1"/>
              <a:t>PoV</a:t>
            </a:r>
            <a:r>
              <a:rPr lang="nl-NL" sz="1100" dirty="0"/>
              <a:t> 1: Douane – </a:t>
            </a:r>
            <a:r>
              <a:rPr lang="nl-NL" sz="1100" dirty="0" err="1"/>
              <a:t>Cargonaut</a:t>
            </a:r>
            <a:br>
              <a:rPr lang="nl-NL" sz="1100" dirty="0"/>
            </a:br>
            <a:r>
              <a:rPr lang="nl-NL" sz="1100" dirty="0" err="1"/>
              <a:t>PoV</a:t>
            </a:r>
            <a:r>
              <a:rPr lang="nl-NL" sz="1100" dirty="0"/>
              <a:t> 2: Jan de Rijk – Portbase – </a:t>
            </a:r>
            <a:r>
              <a:rPr lang="nl-NL" sz="1100" dirty="0" err="1"/>
              <a:t>Cargonaut</a:t>
            </a:r>
            <a:endParaRPr lang="nl-NL" sz="1100" dirty="0"/>
          </a:p>
        </p:txBody>
      </p:sp>
      <p:sp>
        <p:nvSpPr>
          <p:cNvPr id="6" name="Subtitle 5"/>
          <p:cNvSpPr>
            <a:spLocks noGrp="1"/>
          </p:cNvSpPr>
          <p:nvPr>
            <p:ph type="subTitle" idx="1"/>
          </p:nvPr>
        </p:nvSpPr>
        <p:spPr/>
        <p:txBody>
          <a:bodyPr/>
          <a:lstStyle/>
          <a:p>
            <a:r>
              <a:rPr lang="nl-NL" dirty="0"/>
              <a:t>April – Juni 2016</a:t>
            </a:r>
          </a:p>
        </p:txBody>
      </p:sp>
      <p:sp>
        <p:nvSpPr>
          <p:cNvPr id="4" name="Slide Number Placeholder 3"/>
          <p:cNvSpPr>
            <a:spLocks noGrp="1"/>
          </p:cNvSpPr>
          <p:nvPr>
            <p:ph type="sldNum" sz="quarter" idx="4294967295"/>
          </p:nvPr>
        </p:nvSpPr>
        <p:spPr>
          <a:xfrm>
            <a:off x="7010400" y="4767263"/>
            <a:ext cx="2133600" cy="274637"/>
          </a:xfrm>
        </p:spPr>
        <p:txBody>
          <a:bodyPr/>
          <a:lstStyle/>
          <a:p>
            <a:fld id="{DDA46E91-AB01-4822-8E70-3764F4A6B580}" type="slidenum">
              <a:rPr lang="nl-NL" smtClean="0"/>
              <a:pPr/>
              <a:t>19</a:t>
            </a:fld>
            <a:endParaRPr lang="nl-NL" dirty="0"/>
          </a:p>
        </p:txBody>
      </p:sp>
    </p:spTree>
    <p:extLst>
      <p:ext uri="{BB962C8B-B14F-4D97-AF65-F5344CB8AC3E}">
        <p14:creationId xmlns:p14="http://schemas.microsoft.com/office/powerpoint/2010/main" val="167273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400" dirty="0"/>
              <a:t>Management summary</a:t>
            </a:r>
          </a:p>
        </p:txBody>
      </p:sp>
      <p:sp>
        <p:nvSpPr>
          <p:cNvPr id="3" name="Content Placeholder 2"/>
          <p:cNvSpPr>
            <a:spLocks noGrp="1"/>
          </p:cNvSpPr>
          <p:nvPr>
            <p:ph idx="1"/>
          </p:nvPr>
        </p:nvSpPr>
        <p:spPr>
          <a:xfrm>
            <a:off x="457200" y="1200151"/>
            <a:ext cx="8229600" cy="3102908"/>
          </a:xfrm>
        </p:spPr>
        <p:txBody>
          <a:bodyPr>
            <a:noAutofit/>
          </a:bodyPr>
          <a:lstStyle/>
          <a:p>
            <a:pPr marL="0" indent="0" algn="ctr">
              <a:buNone/>
            </a:pPr>
            <a:r>
              <a:rPr lang="nl-NL" sz="1000" dirty="0"/>
              <a:t>Het is voor velen evident dat logistieke ketens efficiënter en effectiever kunnen worden als op slimmere wijze onderling data gedeeld wordt. Data wordt grotendeels individueel verzameld ten behoeve van individuele informatie. NLIP heeft hiervoor structuren en standaarden neergezet.</a:t>
            </a:r>
          </a:p>
          <a:p>
            <a:pPr marL="0" indent="0" algn="ctr">
              <a:buNone/>
            </a:pPr>
            <a:endParaRPr lang="nl-NL" sz="1000" dirty="0"/>
          </a:p>
          <a:p>
            <a:pPr marL="0" indent="0" algn="ctr">
              <a:buNone/>
            </a:pPr>
            <a:r>
              <a:rPr lang="nl-NL" sz="1000" dirty="0"/>
              <a:t>In opdracht van NLIP zijn in dit project met enkele partijen uit de markt onderzoeksvragen opgesteld die in </a:t>
            </a:r>
            <a:r>
              <a:rPr lang="nl-NL" sz="1000" dirty="0" err="1"/>
              <a:t>Proof</a:t>
            </a:r>
            <a:r>
              <a:rPr lang="nl-NL" sz="1000" dirty="0"/>
              <a:t> of </a:t>
            </a:r>
            <a:r>
              <a:rPr lang="nl-NL" sz="1000" dirty="0" err="1"/>
              <a:t>Values</a:t>
            </a:r>
            <a:r>
              <a:rPr lang="nl-NL" sz="1000" dirty="0"/>
              <a:t> beantwoord zijn. Opvallend is dat het opstellen van onderzoeksvragen zeer moeizaam verliep door gebrek aan gevoel bij de mogelijkheden met data.</a:t>
            </a:r>
          </a:p>
          <a:p>
            <a:pPr marL="0" indent="0" algn="ctr">
              <a:buNone/>
            </a:pPr>
            <a:endParaRPr lang="nl-NL" sz="1000" dirty="0"/>
          </a:p>
          <a:p>
            <a:pPr marL="0" indent="0" algn="ctr">
              <a:buNone/>
            </a:pPr>
            <a:r>
              <a:rPr lang="nl-NL" sz="1000" dirty="0"/>
              <a:t>Uit de </a:t>
            </a:r>
            <a:r>
              <a:rPr lang="nl-NL" sz="1000" dirty="0" err="1"/>
              <a:t>Proof</a:t>
            </a:r>
            <a:r>
              <a:rPr lang="nl-NL" sz="1000" dirty="0"/>
              <a:t> of </a:t>
            </a:r>
            <a:r>
              <a:rPr lang="nl-NL" sz="1000" dirty="0" err="1"/>
              <a:t>Values</a:t>
            </a:r>
            <a:r>
              <a:rPr lang="nl-NL" sz="1000" dirty="0"/>
              <a:t> blijkt dat er op individuele basis behoorlijk wat data beschikbaar is. Het koppelen van deze data is technisch meestal mogelijk, maar intensieve ondersteuning bij onderlinge afstemming tussen partijen was noodzakelijk.</a:t>
            </a:r>
          </a:p>
          <a:p>
            <a:pPr marL="0" indent="0" algn="ctr">
              <a:buNone/>
            </a:pPr>
            <a:endParaRPr lang="nl-NL" sz="1000" dirty="0"/>
          </a:p>
          <a:p>
            <a:pPr marL="0" indent="0" algn="ctr">
              <a:buNone/>
            </a:pPr>
            <a:r>
              <a:rPr lang="nl-NL" sz="1000" dirty="0"/>
              <a:t>Resultaten van de </a:t>
            </a:r>
            <a:r>
              <a:rPr lang="nl-NL" sz="1000" dirty="0" err="1"/>
              <a:t>PoV’s</a:t>
            </a:r>
            <a:r>
              <a:rPr lang="nl-NL" sz="1000" dirty="0"/>
              <a:t> (data analyses en visualisatie) blijken nauw aan te sluiten bij de belevingswereld en uitdagingen van deelnemende partijen. Bij het tonen van voorbeelden begon het pas te leven, en zowel overzicht, inzicht, als directe toepasbaarheid wordt positief gevonden.</a:t>
            </a:r>
          </a:p>
          <a:p>
            <a:pPr marL="0" indent="0" algn="ctr">
              <a:buNone/>
            </a:pPr>
            <a:endParaRPr lang="nl-NL" sz="1000" dirty="0"/>
          </a:p>
          <a:p>
            <a:pPr marL="0" indent="0" algn="ctr">
              <a:buNone/>
            </a:pPr>
            <a:r>
              <a:rPr lang="nl-NL" sz="1000" dirty="0"/>
              <a:t>Tevens blijkt dat een vervolg niet vanzelf opgestart wordt, zonder dat een partij het proces faciliteert met bijbehorende expertise en technologie. Dit lijkt in bredere zin representatief voor partijen in het logistieke landschap.</a:t>
            </a:r>
          </a:p>
          <a:p>
            <a:pPr marL="0" indent="0" algn="ctr">
              <a:buNone/>
            </a:pPr>
            <a:r>
              <a:rPr lang="nl-NL" sz="1000" dirty="0"/>
              <a:t>De aanbeveling die daarom volgt uit dit project:</a:t>
            </a:r>
          </a:p>
          <a:p>
            <a:pPr marL="0" indent="0" algn="ctr">
              <a:buNone/>
            </a:pPr>
            <a:endParaRPr lang="nl-NL" sz="1000" dirty="0"/>
          </a:p>
          <a:p>
            <a:pPr marL="0" indent="0" algn="ctr">
              <a:buNone/>
            </a:pPr>
            <a:r>
              <a:rPr lang="nl-NL" sz="1000" b="1" dirty="0"/>
              <a:t>Richt een Shared Service Center (SSC) in met Douane, Portbase en </a:t>
            </a:r>
            <a:r>
              <a:rPr lang="nl-NL" sz="1000" b="1" dirty="0" err="1"/>
              <a:t>Cargonaut</a:t>
            </a:r>
            <a:r>
              <a:rPr lang="nl-NL" sz="1000" b="1" dirty="0"/>
              <a:t>; </a:t>
            </a:r>
            <a:r>
              <a:rPr lang="nl-NL" sz="1000" b="1" dirty="0" err="1"/>
              <a:t>supported</a:t>
            </a:r>
            <a:r>
              <a:rPr lang="nl-NL" sz="1000" b="1" dirty="0"/>
              <a:t> door NLIP. Het SSC neemt een faciliterende rol om met kleine groepen van partijen in de keten de doelstellingen helder te laten krijgen, en iteratief te exploreren en realiseren, in lijn met de (NLIP) standaarden.</a:t>
            </a:r>
            <a:endParaRPr lang="nl-NL" sz="1000"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2</a:t>
            </a:fld>
            <a:endParaRPr lang="nl-NL" dirty="0"/>
          </a:p>
        </p:txBody>
      </p:sp>
    </p:spTree>
    <p:extLst>
      <p:ext uri="{BB962C8B-B14F-4D97-AF65-F5344CB8AC3E}">
        <p14:creationId xmlns:p14="http://schemas.microsoft.com/office/powerpoint/2010/main" val="355823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err="1"/>
              <a:t>Proof</a:t>
            </a:r>
            <a:r>
              <a:rPr lang="nl-NL" dirty="0"/>
              <a:t> of Value 1: Douane – </a:t>
            </a:r>
            <a:r>
              <a:rPr lang="nl-NL" dirty="0" err="1"/>
              <a:t>Cargonaut</a:t>
            </a:r>
            <a:r>
              <a:rPr lang="nl-NL" dirty="0"/>
              <a:t> (1/2)</a:t>
            </a:r>
          </a:p>
        </p:txBody>
      </p:sp>
      <p:sp>
        <p:nvSpPr>
          <p:cNvPr id="5" name="Content Placeholder 4"/>
          <p:cNvSpPr>
            <a:spLocks noGrp="1"/>
          </p:cNvSpPr>
          <p:nvPr>
            <p:ph idx="1"/>
          </p:nvPr>
        </p:nvSpPr>
        <p:spPr/>
        <p:txBody>
          <a:bodyPr>
            <a:noAutofit/>
          </a:bodyPr>
          <a:lstStyle/>
          <a:p>
            <a:r>
              <a:rPr lang="nl-NL" sz="1400" b="1" dirty="0"/>
              <a:t>Algemeen doel</a:t>
            </a:r>
            <a:r>
              <a:rPr lang="nl-NL" sz="1400" dirty="0"/>
              <a:t>: Visualiseren procesafwijkingen</a:t>
            </a:r>
          </a:p>
          <a:p>
            <a:pPr lvl="1"/>
            <a:r>
              <a:rPr lang="nl-NL" sz="1200" dirty="0"/>
              <a:t>Afwijkingen van standaard doorlooptijden kunnen duiden op manipulatie van het controleproces.  </a:t>
            </a:r>
          </a:p>
          <a:p>
            <a:pPr lvl="1"/>
            <a:r>
              <a:rPr lang="nl-NL" sz="1200" dirty="0"/>
              <a:t>In de CGN analyse-set worden momenteel nog geen alerts gegenereerd bij afwijkingen. </a:t>
            </a:r>
          </a:p>
          <a:p>
            <a:endParaRPr lang="nl-NL" sz="1400" b="1" dirty="0"/>
          </a:p>
          <a:p>
            <a:r>
              <a:rPr lang="nl-NL" sz="1400" b="1" dirty="0"/>
              <a:t>Onderzoeksvragen</a:t>
            </a:r>
            <a:r>
              <a:rPr lang="nl-NL" sz="1400" dirty="0"/>
              <a:t>:</a:t>
            </a:r>
          </a:p>
          <a:p>
            <a:pPr marL="816338" lvl="1" indent="-457200">
              <a:buFont typeface="+mj-lt"/>
              <a:buAutoNum type="arabicPeriod"/>
            </a:pPr>
            <a:r>
              <a:rPr lang="nl-NL" sz="1200" dirty="0"/>
              <a:t>Het eerste doel is het visualiseren van afwijkingen van de doorlooptijden</a:t>
            </a:r>
          </a:p>
          <a:p>
            <a:pPr marL="816338" lvl="1" indent="-457200">
              <a:buFont typeface="+mj-lt"/>
              <a:buAutoNum type="arabicPeriod"/>
            </a:pPr>
            <a:r>
              <a:rPr lang="nl-NL" sz="1200" dirty="0"/>
              <a:t>Het tweede doel is bepalen of er een relatie is tussen bepaalde afwijkingen in doorlooptijd en de hits bij controle. Randvoorwaarde hiervoor is dat er genoeg hits in gecontroleerde groep zijn</a:t>
            </a:r>
          </a:p>
          <a:p>
            <a:endParaRPr lang="nl-NL" sz="1400" b="1" dirty="0"/>
          </a:p>
          <a:p>
            <a:r>
              <a:rPr lang="nl-NL" sz="1400" b="1" dirty="0"/>
              <a:t>Datasets:</a:t>
            </a:r>
          </a:p>
          <a:p>
            <a:pPr lvl="1"/>
            <a:r>
              <a:rPr lang="nl-NL" sz="1200" dirty="0"/>
              <a:t>Datasets van de Douane (interne data)</a:t>
            </a:r>
          </a:p>
          <a:p>
            <a:pPr lvl="1"/>
            <a:r>
              <a:rPr lang="nl-NL" sz="1200" dirty="0"/>
              <a:t>Datasets van </a:t>
            </a:r>
            <a:r>
              <a:rPr lang="nl-NL" sz="1200" dirty="0" err="1"/>
              <a:t>Cargonaut</a:t>
            </a:r>
            <a:r>
              <a:rPr lang="nl-NL" sz="1200" dirty="0"/>
              <a:t> (</a:t>
            </a:r>
            <a:r>
              <a:rPr lang="nl-NL" sz="1200" dirty="0" err="1"/>
              <a:t>Airwaybill</a:t>
            </a:r>
            <a:r>
              <a:rPr lang="nl-NL" sz="1200" dirty="0"/>
              <a:t> gegevens en Douane </a:t>
            </a:r>
            <a:r>
              <a:rPr lang="nl-NL" sz="1200" dirty="0" err="1"/>
              <a:t>Scanlog</a:t>
            </a:r>
            <a:r>
              <a:rPr lang="nl-NL" sz="1200" dirty="0"/>
              <a:t>)</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20</a:t>
            </a:fld>
            <a:endParaRPr lang="nl-NL" dirty="0"/>
          </a:p>
        </p:txBody>
      </p:sp>
    </p:spTree>
    <p:extLst>
      <p:ext uri="{BB962C8B-B14F-4D97-AF65-F5344CB8AC3E}">
        <p14:creationId xmlns:p14="http://schemas.microsoft.com/office/powerpoint/2010/main" val="92009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Proof</a:t>
            </a:r>
            <a:r>
              <a:rPr lang="nl-NL" dirty="0"/>
              <a:t> of Value 1: Douane – </a:t>
            </a:r>
            <a:r>
              <a:rPr lang="nl-NL" dirty="0" err="1"/>
              <a:t>Cargonaut</a:t>
            </a:r>
            <a:r>
              <a:rPr lang="nl-NL" dirty="0"/>
              <a:t> (2/2)</a:t>
            </a:r>
            <a:endParaRPr lang="en-US" dirty="0"/>
          </a:p>
        </p:txBody>
      </p:sp>
      <p:sp>
        <p:nvSpPr>
          <p:cNvPr id="3" name="Content Placeholder 2"/>
          <p:cNvSpPr>
            <a:spLocks noGrp="1"/>
          </p:cNvSpPr>
          <p:nvPr>
            <p:ph idx="1"/>
          </p:nvPr>
        </p:nvSpPr>
        <p:spPr/>
        <p:txBody>
          <a:bodyPr/>
          <a:lstStyle/>
          <a:p>
            <a:r>
              <a:rPr lang="nl-NL" sz="1400" b="1" dirty="0"/>
              <a:t>Conclusie</a:t>
            </a:r>
            <a:r>
              <a:rPr lang="nl-NL" sz="1400" dirty="0"/>
              <a:t>:</a:t>
            </a:r>
          </a:p>
          <a:p>
            <a:pPr lvl="1"/>
            <a:r>
              <a:rPr lang="nl-NL" sz="1200" dirty="0"/>
              <a:t>Onderzoeksvragen bleken goed gedefinieerd, er is behoefte aan meer inzicht op dit gebied</a:t>
            </a:r>
          </a:p>
          <a:p>
            <a:pPr lvl="1"/>
            <a:r>
              <a:rPr lang="nl-NL" sz="1200" dirty="0"/>
              <a:t>Er bleken te weinig datapunten beschikbaar om goed te kunnen onderzoeken</a:t>
            </a:r>
          </a:p>
          <a:p>
            <a:pPr lvl="2"/>
            <a:r>
              <a:rPr lang="nl-NL" sz="1000" dirty="0"/>
              <a:t>Gegevens over vangsten bij de Douane zijn (nog) niet te koppelen aan vrachtgegevens</a:t>
            </a:r>
          </a:p>
          <a:p>
            <a:pPr lvl="1"/>
            <a:r>
              <a:rPr lang="nl-NL" sz="1200" dirty="0"/>
              <a:t>Benodigde expertise voor </a:t>
            </a:r>
            <a:r>
              <a:rPr lang="nl-NL" sz="1200" dirty="0" err="1"/>
              <a:t>process</a:t>
            </a:r>
            <a:r>
              <a:rPr lang="nl-NL" sz="1200" dirty="0"/>
              <a:t> </a:t>
            </a:r>
            <a:r>
              <a:rPr lang="nl-NL" sz="1200" dirty="0" err="1"/>
              <a:t>mining</a:t>
            </a:r>
            <a:r>
              <a:rPr lang="nl-NL" sz="1200" dirty="0"/>
              <a:t> is in opbouw, </a:t>
            </a:r>
            <a:r>
              <a:rPr lang="nl-NL" sz="1200" dirty="0" err="1"/>
              <a:t>tooling</a:t>
            </a:r>
            <a:r>
              <a:rPr lang="nl-NL" sz="1200" dirty="0"/>
              <a:t> hiervoor is aangeschaft</a:t>
            </a:r>
          </a:p>
          <a:p>
            <a:endParaRPr lang="nl-NL" sz="1400" dirty="0"/>
          </a:p>
          <a:p>
            <a:r>
              <a:rPr lang="nl-NL" sz="1400" b="1" dirty="0"/>
              <a:t>Next steps:</a:t>
            </a:r>
          </a:p>
          <a:p>
            <a:pPr lvl="1"/>
            <a:r>
              <a:rPr lang="nl-NL" sz="1200" dirty="0"/>
              <a:t>De douane werkt samen met </a:t>
            </a:r>
            <a:r>
              <a:rPr lang="nl-NL" sz="1200" dirty="0" err="1"/>
              <a:t>Cargonaut</a:t>
            </a:r>
            <a:r>
              <a:rPr lang="nl-NL" sz="1200" dirty="0"/>
              <a:t> verder met nieuwe </a:t>
            </a:r>
            <a:r>
              <a:rPr lang="nl-NL" sz="1200" dirty="0" err="1"/>
              <a:t>process</a:t>
            </a:r>
            <a:r>
              <a:rPr lang="nl-NL" sz="1200" dirty="0"/>
              <a:t> </a:t>
            </a:r>
            <a:r>
              <a:rPr lang="nl-NL" sz="1200" dirty="0" err="1"/>
              <a:t>mining</a:t>
            </a:r>
            <a:r>
              <a:rPr lang="nl-NL" sz="1200" dirty="0"/>
              <a:t> tools</a:t>
            </a:r>
          </a:p>
        </p:txBody>
      </p:sp>
      <p:sp>
        <p:nvSpPr>
          <p:cNvPr id="4" name="Slide Number Placeholder 3"/>
          <p:cNvSpPr>
            <a:spLocks noGrp="1"/>
          </p:cNvSpPr>
          <p:nvPr>
            <p:ph type="sldNum" sz="quarter" idx="12"/>
          </p:nvPr>
        </p:nvSpPr>
        <p:spPr/>
        <p:txBody>
          <a:bodyPr/>
          <a:lstStyle/>
          <a:p>
            <a:fld id="{DDA46E91-AB01-4822-8E70-3764F4A6B580}" type="slidenum">
              <a:rPr lang="nl-NL" smtClean="0"/>
              <a:pPr/>
              <a:t>21</a:t>
            </a:fld>
            <a:endParaRPr lang="nl-NL" dirty="0"/>
          </a:p>
        </p:txBody>
      </p:sp>
    </p:spTree>
    <p:extLst>
      <p:ext uri="{BB962C8B-B14F-4D97-AF65-F5344CB8AC3E}">
        <p14:creationId xmlns:p14="http://schemas.microsoft.com/office/powerpoint/2010/main" val="312064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200" dirty="0" err="1"/>
              <a:t>Proof</a:t>
            </a:r>
            <a:r>
              <a:rPr lang="nl-NL" sz="2200" dirty="0"/>
              <a:t> of Value 2: Jan de Rijk – Portbase – </a:t>
            </a:r>
            <a:r>
              <a:rPr lang="nl-NL" sz="2200" dirty="0" err="1"/>
              <a:t>Cargonaut</a:t>
            </a:r>
            <a:r>
              <a:rPr lang="nl-NL" sz="2200" dirty="0"/>
              <a:t> (1/2)</a:t>
            </a:r>
            <a:endParaRPr lang="en-US" sz="2200" dirty="0"/>
          </a:p>
        </p:txBody>
      </p:sp>
      <p:sp>
        <p:nvSpPr>
          <p:cNvPr id="3" name="Content Placeholder 2"/>
          <p:cNvSpPr>
            <a:spLocks noGrp="1"/>
          </p:cNvSpPr>
          <p:nvPr>
            <p:ph idx="1"/>
          </p:nvPr>
        </p:nvSpPr>
        <p:spPr/>
        <p:txBody>
          <a:bodyPr>
            <a:normAutofit/>
          </a:bodyPr>
          <a:lstStyle/>
          <a:p>
            <a:pPr>
              <a:lnSpc>
                <a:spcPct val="120000"/>
              </a:lnSpc>
            </a:pPr>
            <a:r>
              <a:rPr lang="en-US" sz="1400" b="1" dirty="0" err="1"/>
              <a:t>Algemeen</a:t>
            </a:r>
            <a:r>
              <a:rPr lang="en-US" sz="1400" b="1" dirty="0"/>
              <a:t> </a:t>
            </a:r>
            <a:r>
              <a:rPr lang="en-US" sz="1400" b="1" dirty="0" err="1"/>
              <a:t>doel</a:t>
            </a:r>
            <a:r>
              <a:rPr lang="en-US" sz="1400" b="1" dirty="0"/>
              <a:t>:</a:t>
            </a:r>
            <a:r>
              <a:rPr lang="en-US" sz="1400" dirty="0"/>
              <a:t> </a:t>
            </a:r>
            <a:r>
              <a:rPr lang="en-US" sz="1400" dirty="0" err="1"/>
              <a:t>visualiseren</a:t>
            </a:r>
            <a:r>
              <a:rPr lang="en-US" sz="1400" dirty="0"/>
              <a:t> </a:t>
            </a:r>
            <a:r>
              <a:rPr lang="en-US" sz="1400" dirty="0" err="1"/>
              <a:t>knelpunten</a:t>
            </a:r>
            <a:r>
              <a:rPr lang="en-US" sz="1400" dirty="0"/>
              <a:t> </a:t>
            </a:r>
            <a:r>
              <a:rPr lang="en-US" sz="1400" dirty="0" err="1"/>
              <a:t>achterland</a:t>
            </a:r>
            <a:r>
              <a:rPr lang="en-US" sz="1400" dirty="0"/>
              <a:t>-hub</a:t>
            </a:r>
            <a:endParaRPr lang="en-US" sz="1400" b="1" dirty="0"/>
          </a:p>
          <a:p>
            <a:pPr lvl="1">
              <a:lnSpc>
                <a:spcPct val="120000"/>
              </a:lnSpc>
            </a:pPr>
            <a:r>
              <a:rPr lang="en-US" sz="1000" dirty="0" err="1"/>
              <a:t>Bij</a:t>
            </a:r>
            <a:r>
              <a:rPr lang="en-US" sz="1000" dirty="0"/>
              <a:t> de </a:t>
            </a:r>
            <a:r>
              <a:rPr lang="en-US" sz="1000" dirty="0" err="1"/>
              <a:t>overgang</a:t>
            </a:r>
            <a:r>
              <a:rPr lang="en-US" sz="1000" dirty="0"/>
              <a:t> van </a:t>
            </a:r>
            <a:r>
              <a:rPr lang="en-US" sz="1000" dirty="0" err="1"/>
              <a:t>achterland</a:t>
            </a:r>
            <a:r>
              <a:rPr lang="en-US" sz="1000" dirty="0"/>
              <a:t> tot </a:t>
            </a:r>
            <a:r>
              <a:rPr lang="en-US" sz="1000" dirty="0" err="1"/>
              <a:t>en</a:t>
            </a:r>
            <a:r>
              <a:rPr lang="en-US" sz="1000" dirty="0"/>
              <a:t> met airline (</a:t>
            </a:r>
            <a:r>
              <a:rPr lang="en-US" sz="1000" dirty="0" err="1"/>
              <a:t>Cargonaut</a:t>
            </a:r>
            <a:r>
              <a:rPr lang="en-US" sz="1000" dirty="0"/>
              <a:t>) of </a:t>
            </a:r>
            <a:r>
              <a:rPr lang="en-US" sz="1000" dirty="0" err="1"/>
              <a:t>schip</a:t>
            </a:r>
            <a:r>
              <a:rPr lang="en-US" sz="1000" dirty="0"/>
              <a:t> (</a:t>
            </a:r>
            <a:r>
              <a:rPr lang="en-US" sz="1000" dirty="0" err="1"/>
              <a:t>Portbase</a:t>
            </a:r>
            <a:r>
              <a:rPr lang="en-US" sz="1000" dirty="0"/>
              <a:t>) </a:t>
            </a:r>
            <a:r>
              <a:rPr lang="en-US" sz="1000" dirty="0" err="1"/>
              <a:t>zijn</a:t>
            </a:r>
            <a:r>
              <a:rPr lang="en-US" sz="1000" dirty="0"/>
              <a:t> </a:t>
            </a:r>
            <a:r>
              <a:rPr lang="en-US" sz="1000" dirty="0" err="1"/>
              <a:t>er</a:t>
            </a:r>
            <a:r>
              <a:rPr lang="en-US" sz="1000" dirty="0"/>
              <a:t> diverse </a:t>
            </a:r>
            <a:r>
              <a:rPr lang="en-US" sz="1000" dirty="0" err="1"/>
              <a:t>knelpunten</a:t>
            </a:r>
            <a:r>
              <a:rPr lang="en-US" sz="1000" dirty="0"/>
              <a:t> die </a:t>
            </a:r>
            <a:r>
              <a:rPr lang="en-US" sz="1000" dirty="0" err="1"/>
              <a:t>deels</a:t>
            </a:r>
            <a:r>
              <a:rPr lang="en-US" sz="1000" dirty="0"/>
              <a:t> “</a:t>
            </a:r>
            <a:r>
              <a:rPr lang="en-US" sz="1000" dirty="0" err="1"/>
              <a:t>bekend</a:t>
            </a:r>
            <a:r>
              <a:rPr lang="en-US" sz="1000" dirty="0"/>
              <a:t>” </a:t>
            </a:r>
            <a:r>
              <a:rPr lang="en-US" sz="1000" dirty="0" err="1"/>
              <a:t>zijn</a:t>
            </a:r>
            <a:r>
              <a:rPr lang="en-US" sz="1000" dirty="0"/>
              <a:t>, maar </a:t>
            </a:r>
            <a:r>
              <a:rPr lang="en-US" sz="1000" dirty="0" err="1"/>
              <a:t>inzichten</a:t>
            </a:r>
            <a:r>
              <a:rPr lang="en-US" sz="1000" dirty="0"/>
              <a:t> op basis van </a:t>
            </a:r>
            <a:r>
              <a:rPr lang="en-US" sz="1000" dirty="0" err="1"/>
              <a:t>feiten</a:t>
            </a:r>
            <a:r>
              <a:rPr lang="en-US" sz="1000" dirty="0"/>
              <a:t> </a:t>
            </a:r>
            <a:r>
              <a:rPr lang="en-US" sz="1000" dirty="0" err="1"/>
              <a:t>zijn</a:t>
            </a:r>
            <a:r>
              <a:rPr lang="en-US" sz="1000" dirty="0"/>
              <a:t> </a:t>
            </a:r>
            <a:r>
              <a:rPr lang="en-US" sz="1000" dirty="0" err="1"/>
              <a:t>nodig</a:t>
            </a:r>
            <a:r>
              <a:rPr lang="en-US" sz="1000" dirty="0"/>
              <a:t> om exacter </a:t>
            </a:r>
            <a:r>
              <a:rPr lang="en-US" sz="1000" dirty="0" err="1"/>
              <a:t>te</a:t>
            </a:r>
            <a:r>
              <a:rPr lang="en-US" sz="1000" dirty="0"/>
              <a:t> </a:t>
            </a:r>
            <a:r>
              <a:rPr lang="en-US" sz="1000" dirty="0" err="1"/>
              <a:t>identificeren</a:t>
            </a:r>
            <a:endParaRPr lang="en-US" sz="1000" dirty="0"/>
          </a:p>
          <a:p>
            <a:pPr lvl="1">
              <a:lnSpc>
                <a:spcPct val="120000"/>
              </a:lnSpc>
            </a:pPr>
            <a:r>
              <a:rPr lang="en-US" sz="1000" dirty="0" err="1"/>
              <a:t>Interactieve</a:t>
            </a:r>
            <a:r>
              <a:rPr lang="en-US" sz="1000" dirty="0"/>
              <a:t> </a:t>
            </a:r>
            <a:r>
              <a:rPr lang="en-US" sz="1000" dirty="0" err="1"/>
              <a:t>visualisatie</a:t>
            </a:r>
            <a:r>
              <a:rPr lang="en-US" sz="1000" dirty="0"/>
              <a:t> is </a:t>
            </a:r>
            <a:r>
              <a:rPr lang="en-US" sz="1000" dirty="0" err="1"/>
              <a:t>noodzakelijk</a:t>
            </a:r>
            <a:r>
              <a:rPr lang="en-US" sz="1000" dirty="0"/>
              <a:t> om de “</a:t>
            </a:r>
            <a:r>
              <a:rPr lang="en-US" sz="1000" dirty="0" err="1"/>
              <a:t>bekende</a:t>
            </a:r>
            <a:r>
              <a:rPr lang="en-US" sz="1000" dirty="0"/>
              <a:t>” </a:t>
            </a:r>
            <a:r>
              <a:rPr lang="en-US" sz="1000" dirty="0" err="1"/>
              <a:t>knelpunten</a:t>
            </a:r>
            <a:r>
              <a:rPr lang="en-US" sz="1000" dirty="0"/>
              <a:t> </a:t>
            </a:r>
            <a:r>
              <a:rPr lang="en-US" sz="1000" dirty="0" err="1"/>
              <a:t>tijdens</a:t>
            </a:r>
            <a:r>
              <a:rPr lang="en-US" sz="1000" dirty="0"/>
              <a:t> </a:t>
            </a:r>
            <a:r>
              <a:rPr lang="en-US" sz="1000" dirty="0" err="1"/>
              <a:t>onderling</a:t>
            </a:r>
            <a:r>
              <a:rPr lang="en-US" sz="1000" dirty="0"/>
              <a:t> </a:t>
            </a:r>
            <a:r>
              <a:rPr lang="en-US" sz="1000" dirty="0" err="1"/>
              <a:t>overleg</a:t>
            </a:r>
            <a:r>
              <a:rPr lang="en-US" sz="1000" dirty="0"/>
              <a:t> </a:t>
            </a:r>
            <a:r>
              <a:rPr lang="en-US" sz="1000" dirty="0" err="1"/>
              <a:t>te</a:t>
            </a:r>
            <a:r>
              <a:rPr lang="en-US" sz="1000" dirty="0"/>
              <a:t> </a:t>
            </a:r>
            <a:r>
              <a:rPr lang="en-US" sz="1000" dirty="0" err="1"/>
              <a:t>kunnen</a:t>
            </a:r>
            <a:r>
              <a:rPr lang="en-US" sz="1000" dirty="0"/>
              <a:t> </a:t>
            </a:r>
            <a:r>
              <a:rPr lang="en-US" sz="1000" dirty="0" err="1"/>
              <a:t>benoemen</a:t>
            </a:r>
            <a:r>
              <a:rPr lang="en-US" sz="1000" dirty="0"/>
              <a:t>, </a:t>
            </a:r>
            <a:r>
              <a:rPr lang="en-US" sz="1000" dirty="0" err="1"/>
              <a:t>en</a:t>
            </a:r>
            <a:r>
              <a:rPr lang="en-US" sz="1000" dirty="0"/>
              <a:t> nog </a:t>
            </a:r>
            <a:r>
              <a:rPr lang="en-US" sz="1000" dirty="0" err="1"/>
              <a:t>niet</a:t>
            </a:r>
            <a:r>
              <a:rPr lang="en-US" sz="1000" dirty="0"/>
              <a:t> </a:t>
            </a:r>
            <a:r>
              <a:rPr lang="en-US" sz="1000" dirty="0" err="1"/>
              <a:t>bekende</a:t>
            </a:r>
            <a:r>
              <a:rPr lang="en-US" sz="1000" dirty="0"/>
              <a:t> </a:t>
            </a:r>
            <a:r>
              <a:rPr lang="en-US" sz="1000" dirty="0" err="1"/>
              <a:t>knelpunten</a:t>
            </a:r>
            <a:r>
              <a:rPr lang="en-US" sz="1000" dirty="0"/>
              <a:t> </a:t>
            </a:r>
            <a:r>
              <a:rPr lang="en-US" sz="1000" dirty="0" err="1"/>
              <a:t>te</a:t>
            </a:r>
            <a:r>
              <a:rPr lang="en-US" sz="1000" dirty="0"/>
              <a:t> </a:t>
            </a:r>
            <a:r>
              <a:rPr lang="en-US" sz="1000" dirty="0" err="1"/>
              <a:t>achterhalen</a:t>
            </a:r>
            <a:endParaRPr lang="en-US" sz="1000" dirty="0"/>
          </a:p>
          <a:p>
            <a:pPr>
              <a:lnSpc>
                <a:spcPct val="120000"/>
              </a:lnSpc>
            </a:pPr>
            <a:endParaRPr lang="en-US" sz="1400" b="1" dirty="0"/>
          </a:p>
          <a:p>
            <a:pPr>
              <a:lnSpc>
                <a:spcPct val="120000"/>
              </a:lnSpc>
            </a:pPr>
            <a:r>
              <a:rPr lang="en-US" sz="1400" b="1" dirty="0" err="1"/>
              <a:t>Onderzoeksvragen</a:t>
            </a:r>
            <a:r>
              <a:rPr lang="en-US" sz="1400" b="1" dirty="0"/>
              <a:t>: </a:t>
            </a:r>
            <a:r>
              <a:rPr lang="en-US" sz="1400" dirty="0" err="1"/>
              <a:t>Er</a:t>
            </a:r>
            <a:r>
              <a:rPr lang="en-US" sz="1400" dirty="0"/>
              <a:t> </a:t>
            </a:r>
            <a:r>
              <a:rPr lang="en-US" sz="1400" dirty="0" err="1"/>
              <a:t>zijn</a:t>
            </a:r>
            <a:r>
              <a:rPr lang="en-US" sz="1400" dirty="0"/>
              <a:t> </a:t>
            </a:r>
            <a:r>
              <a:rPr lang="en-US" sz="1400" dirty="0" err="1"/>
              <a:t>drie</a:t>
            </a:r>
            <a:r>
              <a:rPr lang="en-US" sz="1400" dirty="0"/>
              <a:t> </a:t>
            </a:r>
            <a:r>
              <a:rPr lang="en-US" sz="1400" dirty="0" err="1"/>
              <a:t>onderzoeksvragen</a:t>
            </a:r>
            <a:r>
              <a:rPr lang="en-US" sz="1400" dirty="0"/>
              <a:t> (challenges) </a:t>
            </a:r>
            <a:r>
              <a:rPr lang="en-US" sz="1400" dirty="0" err="1"/>
              <a:t>gedefinieerd</a:t>
            </a:r>
            <a:r>
              <a:rPr lang="en-US" sz="1400" dirty="0"/>
              <a:t>:</a:t>
            </a:r>
          </a:p>
          <a:p>
            <a:pPr marL="816338" lvl="1" indent="-457200">
              <a:lnSpc>
                <a:spcPct val="120000"/>
              </a:lnSpc>
              <a:buFont typeface="+mj-lt"/>
              <a:buAutoNum type="arabicPeriod"/>
            </a:pPr>
            <a:r>
              <a:rPr lang="en-US" sz="1000" dirty="0" err="1"/>
              <a:t>Waar</a:t>
            </a:r>
            <a:r>
              <a:rPr lang="en-US" sz="1000" dirty="0"/>
              <a:t> </a:t>
            </a:r>
            <a:r>
              <a:rPr lang="en-US" sz="1000" dirty="0" err="1"/>
              <a:t>zitten</a:t>
            </a:r>
            <a:r>
              <a:rPr lang="en-US" sz="1000" dirty="0"/>
              <a:t> </a:t>
            </a:r>
            <a:r>
              <a:rPr lang="en-US" sz="1000" dirty="0" err="1"/>
              <a:t>knelpunten</a:t>
            </a:r>
            <a:r>
              <a:rPr lang="en-US" sz="1000" dirty="0"/>
              <a:t> in de </a:t>
            </a:r>
            <a:r>
              <a:rPr lang="en-US" sz="1000" dirty="0" err="1"/>
              <a:t>keten</a:t>
            </a:r>
            <a:r>
              <a:rPr lang="en-US" sz="1000" dirty="0"/>
              <a:t> van </a:t>
            </a:r>
            <a:r>
              <a:rPr lang="en-US" sz="1000" dirty="0" err="1"/>
              <a:t>achterland</a:t>
            </a:r>
            <a:r>
              <a:rPr lang="en-US" sz="1000" dirty="0"/>
              <a:t> </a:t>
            </a:r>
            <a:r>
              <a:rPr lang="en-US" sz="1000" dirty="0" err="1"/>
              <a:t>naar</a:t>
            </a:r>
            <a:r>
              <a:rPr lang="en-US" sz="1000" dirty="0"/>
              <a:t> hub?</a:t>
            </a:r>
          </a:p>
          <a:p>
            <a:pPr marL="816338" lvl="1" indent="-457200">
              <a:lnSpc>
                <a:spcPct val="120000"/>
              </a:lnSpc>
              <a:buFont typeface="+mj-lt"/>
              <a:buAutoNum type="arabicPeriod"/>
            </a:pPr>
            <a:r>
              <a:rPr lang="en-US" sz="1000" dirty="0"/>
              <a:t>Is het </a:t>
            </a:r>
            <a:r>
              <a:rPr lang="en-US" sz="1000" dirty="0" err="1"/>
              <a:t>mogelijk</a:t>
            </a:r>
            <a:r>
              <a:rPr lang="en-US" sz="1000" dirty="0"/>
              <a:t> om </a:t>
            </a:r>
            <a:r>
              <a:rPr lang="en-US" sz="1000" dirty="0" err="1"/>
              <a:t>knelpunten</a:t>
            </a:r>
            <a:r>
              <a:rPr lang="en-US" sz="1000" dirty="0"/>
              <a:t> </a:t>
            </a:r>
            <a:r>
              <a:rPr lang="en-US" sz="1000" dirty="0" err="1"/>
              <a:t>eerder</a:t>
            </a:r>
            <a:r>
              <a:rPr lang="en-US" sz="1000" dirty="0"/>
              <a:t> </a:t>
            </a:r>
            <a:r>
              <a:rPr lang="en-US" sz="1000" dirty="0" err="1"/>
              <a:t>bekend</a:t>
            </a:r>
            <a:r>
              <a:rPr lang="en-US" sz="1000" dirty="0"/>
              <a:t> </a:t>
            </a:r>
            <a:r>
              <a:rPr lang="en-US" sz="1000" dirty="0" err="1"/>
              <a:t>te</a:t>
            </a:r>
            <a:r>
              <a:rPr lang="en-US" sz="1000" dirty="0"/>
              <a:t> </a:t>
            </a:r>
            <a:r>
              <a:rPr lang="en-US" sz="1000" dirty="0" err="1"/>
              <a:t>krijgen</a:t>
            </a:r>
            <a:r>
              <a:rPr lang="en-US" sz="1000" dirty="0"/>
              <a:t> door </a:t>
            </a:r>
            <a:r>
              <a:rPr lang="en-US" sz="1000" dirty="0" err="1"/>
              <a:t>informatie</a:t>
            </a:r>
            <a:r>
              <a:rPr lang="en-US" sz="1000" dirty="0"/>
              <a:t> </a:t>
            </a:r>
            <a:r>
              <a:rPr lang="en-US" sz="1000" dirty="0" err="1"/>
              <a:t>te</a:t>
            </a:r>
            <a:r>
              <a:rPr lang="en-US" sz="1000" dirty="0"/>
              <a:t> </a:t>
            </a:r>
            <a:r>
              <a:rPr lang="en-US" sz="1000" dirty="0" err="1"/>
              <a:t>delen</a:t>
            </a:r>
            <a:r>
              <a:rPr lang="en-US" sz="1000" dirty="0"/>
              <a:t>?</a:t>
            </a:r>
          </a:p>
          <a:p>
            <a:pPr marL="816338" lvl="1" indent="-457200">
              <a:lnSpc>
                <a:spcPct val="120000"/>
              </a:lnSpc>
              <a:buFont typeface="+mj-lt"/>
              <a:buAutoNum type="arabicPeriod"/>
            </a:pPr>
            <a:r>
              <a:rPr lang="en-US" sz="1000" dirty="0"/>
              <a:t>Is het </a:t>
            </a:r>
            <a:r>
              <a:rPr lang="en-US" sz="1000" dirty="0" err="1"/>
              <a:t>mogelijk</a:t>
            </a:r>
            <a:r>
              <a:rPr lang="en-US" sz="1000" dirty="0"/>
              <a:t> om </a:t>
            </a:r>
            <a:r>
              <a:rPr lang="en-US" sz="1000" dirty="0" err="1"/>
              <a:t>toekomstige</a:t>
            </a:r>
            <a:r>
              <a:rPr lang="en-US" sz="1000" dirty="0"/>
              <a:t> </a:t>
            </a:r>
            <a:r>
              <a:rPr lang="en-US" sz="1000" dirty="0" err="1"/>
              <a:t>knelpunten</a:t>
            </a:r>
            <a:r>
              <a:rPr lang="en-US" sz="1000" dirty="0"/>
              <a:t> </a:t>
            </a:r>
            <a:r>
              <a:rPr lang="en-US" sz="1000" dirty="0" err="1"/>
              <a:t>te</a:t>
            </a:r>
            <a:r>
              <a:rPr lang="en-US" sz="1000" dirty="0"/>
              <a:t> </a:t>
            </a:r>
            <a:r>
              <a:rPr lang="en-US" sz="1000" dirty="0" err="1"/>
              <a:t>voorspellen</a:t>
            </a:r>
            <a:r>
              <a:rPr lang="en-US" sz="1000" dirty="0"/>
              <a:t> door </a:t>
            </a:r>
            <a:r>
              <a:rPr lang="en-US" sz="1000" dirty="0" err="1"/>
              <a:t>informatie</a:t>
            </a:r>
            <a:r>
              <a:rPr lang="en-US" sz="1000" dirty="0"/>
              <a:t> </a:t>
            </a:r>
            <a:r>
              <a:rPr lang="en-US" sz="1000" dirty="0" err="1"/>
              <a:t>te</a:t>
            </a:r>
            <a:r>
              <a:rPr lang="en-US" sz="1000" dirty="0"/>
              <a:t> </a:t>
            </a:r>
            <a:r>
              <a:rPr lang="en-US" sz="1000" dirty="0" err="1"/>
              <a:t>delen</a:t>
            </a:r>
            <a:r>
              <a:rPr lang="en-US" sz="1000" dirty="0"/>
              <a:t>?</a:t>
            </a:r>
            <a:endParaRPr lang="en-US" sz="1400" dirty="0"/>
          </a:p>
          <a:p>
            <a:pPr>
              <a:lnSpc>
                <a:spcPct val="120000"/>
              </a:lnSpc>
            </a:pPr>
            <a:endParaRPr lang="en-US" sz="1400"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22</a:t>
            </a:fld>
            <a:endParaRPr lang="nl-NL" dirty="0"/>
          </a:p>
        </p:txBody>
      </p:sp>
      <p:sp>
        <p:nvSpPr>
          <p:cNvPr id="5" name="Rounded Rectangle 4"/>
          <p:cNvSpPr/>
          <p:nvPr/>
        </p:nvSpPr>
        <p:spPr>
          <a:xfrm>
            <a:off x="863860" y="3600736"/>
            <a:ext cx="1367787" cy="4227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Road – Air</a:t>
            </a:r>
          </a:p>
        </p:txBody>
      </p:sp>
      <p:pic>
        <p:nvPicPr>
          <p:cNvPr id="6" name="Picture 5"/>
          <p:cNvPicPr>
            <a:picLocks noChangeAspect="1"/>
          </p:cNvPicPr>
          <p:nvPr/>
        </p:nvPicPr>
        <p:blipFill>
          <a:blip r:embed="rId2"/>
          <a:stretch>
            <a:fillRect/>
          </a:stretch>
        </p:blipFill>
        <p:spPr>
          <a:xfrm>
            <a:off x="2764826" y="3504648"/>
            <a:ext cx="4205077" cy="707193"/>
          </a:xfrm>
          <a:prstGeom prst="rect">
            <a:avLst/>
          </a:prstGeom>
        </p:spPr>
      </p:pic>
    </p:spTree>
    <p:extLst>
      <p:ext uri="{BB962C8B-B14F-4D97-AF65-F5344CB8AC3E}">
        <p14:creationId xmlns:p14="http://schemas.microsoft.com/office/powerpoint/2010/main" val="19002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200" dirty="0" err="1"/>
              <a:t>Proof</a:t>
            </a:r>
            <a:r>
              <a:rPr lang="nl-NL" sz="2200" dirty="0"/>
              <a:t> of Value 2: Jan de Rijk – Portbase – </a:t>
            </a:r>
            <a:r>
              <a:rPr lang="nl-NL" sz="2200" dirty="0" err="1"/>
              <a:t>Cargonaut</a:t>
            </a:r>
            <a:r>
              <a:rPr lang="nl-NL" sz="2200" dirty="0"/>
              <a:t> (2/2)</a:t>
            </a:r>
            <a:endParaRPr lang="en-US" sz="2200" dirty="0"/>
          </a:p>
        </p:txBody>
      </p:sp>
      <p:sp>
        <p:nvSpPr>
          <p:cNvPr id="3" name="Content Placeholder 2"/>
          <p:cNvSpPr>
            <a:spLocks noGrp="1"/>
          </p:cNvSpPr>
          <p:nvPr>
            <p:ph idx="1"/>
          </p:nvPr>
        </p:nvSpPr>
        <p:spPr/>
        <p:txBody>
          <a:bodyPr>
            <a:normAutofit/>
          </a:bodyPr>
          <a:lstStyle/>
          <a:p>
            <a:pPr>
              <a:lnSpc>
                <a:spcPct val="120000"/>
              </a:lnSpc>
            </a:pPr>
            <a:r>
              <a:rPr lang="en-US" sz="1400" b="1" dirty="0"/>
              <a:t>Datasets:</a:t>
            </a:r>
          </a:p>
          <a:p>
            <a:pPr lvl="1">
              <a:lnSpc>
                <a:spcPct val="120000"/>
              </a:lnSpc>
            </a:pPr>
            <a:r>
              <a:rPr lang="en-US" sz="1000" dirty="0"/>
              <a:t>Jan de Rijk: Trip details (van of </a:t>
            </a:r>
            <a:r>
              <a:rPr lang="en-US" sz="1000" dirty="0" err="1"/>
              <a:t>naar</a:t>
            </a:r>
            <a:r>
              <a:rPr lang="en-US" sz="1000" dirty="0"/>
              <a:t> Rotterdam of Schiphol)</a:t>
            </a:r>
          </a:p>
          <a:p>
            <a:pPr lvl="1">
              <a:lnSpc>
                <a:spcPct val="120000"/>
              </a:lnSpc>
            </a:pPr>
            <a:r>
              <a:rPr lang="en-US" sz="1000" dirty="0"/>
              <a:t>Jan de Rijk: Lading </a:t>
            </a:r>
            <a:r>
              <a:rPr lang="en-US" sz="1000" dirty="0" err="1"/>
              <a:t>gegevens</a:t>
            </a:r>
            <a:r>
              <a:rPr lang="en-US" sz="1000" dirty="0"/>
              <a:t> (</a:t>
            </a:r>
            <a:r>
              <a:rPr lang="en-US" sz="1000" dirty="0" err="1"/>
              <a:t>Airwaybill</a:t>
            </a:r>
            <a:r>
              <a:rPr lang="en-US" sz="1000" dirty="0"/>
              <a:t> </a:t>
            </a:r>
            <a:r>
              <a:rPr lang="en-US" sz="1000" dirty="0" err="1"/>
              <a:t>nummers</a:t>
            </a:r>
            <a:r>
              <a:rPr lang="en-US" sz="1000" dirty="0"/>
              <a:t>) – </a:t>
            </a:r>
            <a:r>
              <a:rPr lang="en-US" sz="1000" dirty="0" err="1"/>
              <a:t>niet</a:t>
            </a:r>
            <a:r>
              <a:rPr lang="en-US" sz="1000" dirty="0"/>
              <a:t> (</a:t>
            </a:r>
            <a:r>
              <a:rPr lang="en-US" sz="1000" dirty="0" err="1"/>
              <a:t>tijdig</a:t>
            </a:r>
            <a:r>
              <a:rPr lang="en-US" sz="1000" dirty="0"/>
              <a:t>) </a:t>
            </a:r>
            <a:r>
              <a:rPr lang="en-US" sz="1000" dirty="0" err="1"/>
              <a:t>beschikbaar</a:t>
            </a:r>
            <a:r>
              <a:rPr lang="en-US" sz="1000" dirty="0"/>
              <a:t> </a:t>
            </a:r>
            <a:r>
              <a:rPr lang="en-US" sz="1000" dirty="0" err="1"/>
              <a:t>dus</a:t>
            </a:r>
            <a:r>
              <a:rPr lang="en-US" sz="1000" dirty="0"/>
              <a:t> dummy data </a:t>
            </a:r>
            <a:r>
              <a:rPr lang="en-US" sz="1000" dirty="0" err="1"/>
              <a:t>gebruikt</a:t>
            </a:r>
            <a:endParaRPr lang="en-US" sz="1000" dirty="0"/>
          </a:p>
          <a:p>
            <a:pPr lvl="1">
              <a:lnSpc>
                <a:spcPct val="120000"/>
              </a:lnSpc>
            </a:pPr>
            <a:r>
              <a:rPr lang="en-US" sz="1000" dirty="0" err="1"/>
              <a:t>Cargonaut</a:t>
            </a:r>
            <a:r>
              <a:rPr lang="en-US" sz="1000" dirty="0"/>
              <a:t>: </a:t>
            </a:r>
            <a:r>
              <a:rPr lang="en-US" sz="1000" dirty="0" err="1"/>
              <a:t>eLink</a:t>
            </a:r>
            <a:r>
              <a:rPr lang="en-US" sz="1000" dirty="0"/>
              <a:t> data</a:t>
            </a:r>
          </a:p>
          <a:p>
            <a:pPr lvl="1">
              <a:lnSpc>
                <a:spcPct val="120000"/>
              </a:lnSpc>
            </a:pPr>
            <a:r>
              <a:rPr lang="en-US" sz="1000" dirty="0" err="1"/>
              <a:t>Cargonaut</a:t>
            </a:r>
            <a:r>
              <a:rPr lang="en-US" sz="1000" dirty="0"/>
              <a:t>: </a:t>
            </a:r>
            <a:r>
              <a:rPr lang="en-US" sz="1000" dirty="0" err="1"/>
              <a:t>Airwaybill</a:t>
            </a:r>
            <a:r>
              <a:rPr lang="en-US" sz="1000" dirty="0"/>
              <a:t> &amp; </a:t>
            </a:r>
            <a:r>
              <a:rPr lang="en-US" sz="1000" dirty="0" err="1"/>
              <a:t>vlucht</a:t>
            </a:r>
            <a:r>
              <a:rPr lang="en-US" sz="1000" dirty="0"/>
              <a:t> data</a:t>
            </a:r>
          </a:p>
          <a:p>
            <a:pPr lvl="1">
              <a:lnSpc>
                <a:spcPct val="120000"/>
              </a:lnSpc>
            </a:pPr>
            <a:r>
              <a:rPr lang="en-US" sz="1000" dirty="0" err="1"/>
              <a:t>Portbase</a:t>
            </a:r>
            <a:r>
              <a:rPr lang="en-US" sz="1000" dirty="0"/>
              <a:t>: Container data (</a:t>
            </a:r>
            <a:r>
              <a:rPr lang="en-US" sz="1000" dirty="0" err="1"/>
              <a:t>roadfeedering</a:t>
            </a:r>
            <a:r>
              <a:rPr lang="en-US" sz="1000" dirty="0"/>
              <a:t>)</a:t>
            </a:r>
          </a:p>
          <a:p>
            <a:pPr lvl="1">
              <a:lnSpc>
                <a:spcPct val="120000"/>
              </a:lnSpc>
            </a:pPr>
            <a:endParaRPr lang="en-US" sz="1000" b="1" dirty="0"/>
          </a:p>
          <a:p>
            <a:pPr>
              <a:lnSpc>
                <a:spcPct val="120000"/>
              </a:lnSpc>
            </a:pPr>
            <a:r>
              <a:rPr lang="en-US" sz="1400" b="1" dirty="0" err="1"/>
              <a:t>Conclusie</a:t>
            </a:r>
            <a:r>
              <a:rPr lang="en-US" sz="1400" b="1" dirty="0"/>
              <a:t>:</a:t>
            </a:r>
          </a:p>
          <a:p>
            <a:pPr lvl="1">
              <a:lnSpc>
                <a:spcPct val="120000"/>
              </a:lnSpc>
            </a:pPr>
            <a:r>
              <a:rPr lang="en-US" sz="1000" dirty="0"/>
              <a:t>De </a:t>
            </a:r>
            <a:r>
              <a:rPr lang="en-US" sz="1000" dirty="0" err="1"/>
              <a:t>benodigde</a:t>
            </a:r>
            <a:r>
              <a:rPr lang="en-US" sz="1000" dirty="0"/>
              <a:t> data </a:t>
            </a:r>
            <a:r>
              <a:rPr lang="en-US" sz="1000" dirty="0" err="1"/>
              <a:t>lijkt</a:t>
            </a:r>
            <a:r>
              <a:rPr lang="en-US" sz="1000" dirty="0"/>
              <a:t> </a:t>
            </a:r>
            <a:r>
              <a:rPr lang="en-US" sz="1000" dirty="0" err="1"/>
              <a:t>vrijwel</a:t>
            </a:r>
            <a:r>
              <a:rPr lang="en-US" sz="1000" dirty="0"/>
              <a:t> </a:t>
            </a:r>
            <a:r>
              <a:rPr lang="en-US" sz="1000" dirty="0" err="1"/>
              <a:t>geheel</a:t>
            </a:r>
            <a:r>
              <a:rPr lang="en-US" sz="1000" dirty="0"/>
              <a:t> </a:t>
            </a:r>
            <a:r>
              <a:rPr lang="en-US" sz="1000" dirty="0" err="1"/>
              <a:t>aanwezig</a:t>
            </a:r>
            <a:r>
              <a:rPr lang="en-US" sz="1000" dirty="0"/>
              <a:t>, maar is </a:t>
            </a:r>
            <a:r>
              <a:rPr lang="en-US" sz="1000" dirty="0" err="1"/>
              <a:t>zeer</a:t>
            </a:r>
            <a:r>
              <a:rPr lang="en-US" sz="1000" dirty="0"/>
              <a:t> </a:t>
            </a:r>
            <a:r>
              <a:rPr lang="en-US" sz="1000" dirty="0" err="1"/>
              <a:t>lastig</a:t>
            </a:r>
            <a:r>
              <a:rPr lang="en-US" sz="1000" dirty="0"/>
              <a:t> </a:t>
            </a:r>
            <a:r>
              <a:rPr lang="en-US" sz="1000" dirty="0" err="1"/>
              <a:t>beschikbaar</a:t>
            </a:r>
            <a:r>
              <a:rPr lang="en-US" sz="1000" dirty="0"/>
              <a:t> </a:t>
            </a:r>
            <a:r>
              <a:rPr lang="en-US" sz="1000" dirty="0" err="1"/>
              <a:t>te</a:t>
            </a:r>
            <a:r>
              <a:rPr lang="en-US" sz="1000" dirty="0"/>
              <a:t> </a:t>
            </a:r>
            <a:r>
              <a:rPr lang="en-US" sz="1000" dirty="0" err="1"/>
              <a:t>krijgen</a:t>
            </a:r>
            <a:r>
              <a:rPr lang="en-US" sz="1000" dirty="0"/>
              <a:t> (</a:t>
            </a:r>
            <a:r>
              <a:rPr lang="en-US" sz="1000" dirty="0" err="1"/>
              <a:t>partijen</a:t>
            </a:r>
            <a:r>
              <a:rPr lang="en-US" sz="1000" dirty="0"/>
              <a:t> </a:t>
            </a:r>
            <a:r>
              <a:rPr lang="en-US" sz="1000" dirty="0" err="1"/>
              <a:t>zijn</a:t>
            </a:r>
            <a:r>
              <a:rPr lang="en-US" sz="1000" dirty="0"/>
              <a:t> </a:t>
            </a:r>
            <a:r>
              <a:rPr lang="en-US" sz="1000" dirty="0" err="1"/>
              <a:t>huiverig</a:t>
            </a:r>
            <a:r>
              <a:rPr lang="en-US" sz="1000" dirty="0"/>
              <a:t> </a:t>
            </a:r>
            <a:r>
              <a:rPr lang="en-US" sz="1000" dirty="0" err="1"/>
              <a:t>voor</a:t>
            </a:r>
            <a:r>
              <a:rPr lang="en-US" sz="1000" dirty="0"/>
              <a:t> </a:t>
            </a:r>
            <a:r>
              <a:rPr lang="en-US" sz="1000" dirty="0" err="1"/>
              <a:t>inzage</a:t>
            </a:r>
            <a:r>
              <a:rPr lang="en-US" sz="1000" dirty="0"/>
              <a:t>)</a:t>
            </a:r>
          </a:p>
          <a:p>
            <a:pPr lvl="1">
              <a:lnSpc>
                <a:spcPct val="120000"/>
              </a:lnSpc>
            </a:pPr>
            <a:r>
              <a:rPr lang="en-US" sz="1000" dirty="0"/>
              <a:t>Het is </a:t>
            </a:r>
            <a:r>
              <a:rPr lang="en-US" sz="1000" dirty="0" err="1"/>
              <a:t>absoluut</a:t>
            </a:r>
            <a:r>
              <a:rPr lang="en-US" sz="1000" dirty="0"/>
              <a:t> </a:t>
            </a:r>
            <a:r>
              <a:rPr lang="en-US" sz="1000" dirty="0" err="1"/>
              <a:t>mogelijk</a:t>
            </a:r>
            <a:r>
              <a:rPr lang="en-US" sz="1000" dirty="0"/>
              <a:t> om </a:t>
            </a:r>
            <a:r>
              <a:rPr lang="en-US" sz="1000" dirty="0" err="1"/>
              <a:t>knelpunten</a:t>
            </a:r>
            <a:r>
              <a:rPr lang="en-US" sz="1000" dirty="0"/>
              <a:t> </a:t>
            </a:r>
            <a:r>
              <a:rPr lang="en-US" sz="1000" dirty="0" err="1"/>
              <a:t>te</a:t>
            </a:r>
            <a:r>
              <a:rPr lang="en-US" sz="1000" dirty="0"/>
              <a:t> </a:t>
            </a:r>
            <a:r>
              <a:rPr lang="en-US" sz="1000" dirty="0" err="1"/>
              <a:t>achterhalen</a:t>
            </a:r>
            <a:r>
              <a:rPr lang="en-US" sz="1000" dirty="0"/>
              <a:t> met dummy data; </a:t>
            </a:r>
            <a:r>
              <a:rPr lang="en-US" sz="1000" dirty="0" err="1"/>
              <a:t>zodra</a:t>
            </a:r>
            <a:r>
              <a:rPr lang="en-US" sz="1000" dirty="0"/>
              <a:t> </a:t>
            </a:r>
            <a:r>
              <a:rPr lang="en-US" sz="1000" dirty="0" err="1"/>
              <a:t>productie</a:t>
            </a:r>
            <a:r>
              <a:rPr lang="en-US" sz="1000" dirty="0"/>
              <a:t> data </a:t>
            </a:r>
            <a:r>
              <a:rPr lang="en-US" sz="1000" dirty="0" err="1"/>
              <a:t>wordt</a:t>
            </a:r>
            <a:r>
              <a:rPr lang="en-US" sz="1000" dirty="0"/>
              <a:t> </a:t>
            </a:r>
            <a:r>
              <a:rPr lang="en-US" sz="1000" dirty="0" err="1"/>
              <a:t>ingeladen</a:t>
            </a:r>
            <a:r>
              <a:rPr lang="en-US" sz="1000" dirty="0"/>
              <a:t> </a:t>
            </a:r>
            <a:r>
              <a:rPr lang="en-US" sz="1000" dirty="0" err="1"/>
              <a:t>werkt</a:t>
            </a:r>
            <a:r>
              <a:rPr lang="en-US" sz="1000" dirty="0"/>
              <a:t> </a:t>
            </a:r>
            <a:r>
              <a:rPr lang="en-US" sz="1000" dirty="0" err="1"/>
              <a:t>dit</a:t>
            </a:r>
            <a:endParaRPr lang="en-US" sz="1000" dirty="0"/>
          </a:p>
          <a:p>
            <a:pPr lvl="1">
              <a:lnSpc>
                <a:spcPct val="120000"/>
              </a:lnSpc>
            </a:pPr>
            <a:r>
              <a:rPr lang="en-US" sz="1000" dirty="0"/>
              <a:t>De </a:t>
            </a:r>
            <a:r>
              <a:rPr lang="en-US" sz="1000" dirty="0" err="1"/>
              <a:t>gemaakte</a:t>
            </a:r>
            <a:r>
              <a:rPr lang="en-US" sz="1000" dirty="0"/>
              <a:t> </a:t>
            </a:r>
            <a:r>
              <a:rPr lang="en-US" sz="1000" dirty="0" err="1">
                <a:hlinkClick r:id="rId2"/>
              </a:rPr>
              <a:t>interactieve</a:t>
            </a:r>
            <a:r>
              <a:rPr lang="en-US" sz="1000" dirty="0">
                <a:hlinkClick r:id="rId2"/>
              </a:rPr>
              <a:t> </a:t>
            </a:r>
            <a:r>
              <a:rPr lang="en-US" sz="1000" dirty="0" err="1">
                <a:hlinkClick r:id="rId2"/>
              </a:rPr>
              <a:t>visualisatie</a:t>
            </a:r>
            <a:r>
              <a:rPr lang="en-US" sz="1000" dirty="0">
                <a:hlinkClick r:id="rId2"/>
              </a:rPr>
              <a:t> </a:t>
            </a:r>
            <a:r>
              <a:rPr lang="en-US" sz="1000" dirty="0" err="1"/>
              <a:t>blijkt</a:t>
            </a:r>
            <a:r>
              <a:rPr lang="en-US" sz="1000" dirty="0"/>
              <a:t> </a:t>
            </a:r>
            <a:r>
              <a:rPr lang="en-US" sz="1000" dirty="0" err="1"/>
              <a:t>een</a:t>
            </a:r>
            <a:r>
              <a:rPr lang="en-US" sz="1000" dirty="0"/>
              <a:t> </a:t>
            </a:r>
            <a:r>
              <a:rPr lang="en-US" sz="1000" dirty="0" err="1"/>
              <a:t>effectief</a:t>
            </a:r>
            <a:r>
              <a:rPr lang="en-US" sz="1000" dirty="0"/>
              <a:t> </a:t>
            </a:r>
            <a:r>
              <a:rPr lang="en-US" sz="1000" dirty="0" err="1"/>
              <a:t>middel</a:t>
            </a:r>
            <a:r>
              <a:rPr lang="en-US" sz="1000" dirty="0"/>
              <a:t> om </a:t>
            </a:r>
            <a:r>
              <a:rPr lang="en-US" sz="1000" dirty="0" err="1"/>
              <a:t>onderlinge</a:t>
            </a:r>
            <a:r>
              <a:rPr lang="en-US" sz="1000" dirty="0"/>
              <a:t> </a:t>
            </a:r>
            <a:r>
              <a:rPr lang="en-US" sz="1000" dirty="0" err="1"/>
              <a:t>samenwerking</a:t>
            </a:r>
            <a:r>
              <a:rPr lang="en-US" sz="1000" dirty="0"/>
              <a:t> </a:t>
            </a:r>
            <a:r>
              <a:rPr lang="en-US" sz="1000" dirty="0" err="1"/>
              <a:t>te</a:t>
            </a:r>
            <a:r>
              <a:rPr lang="en-US" sz="1000" dirty="0"/>
              <a:t> </a:t>
            </a:r>
            <a:r>
              <a:rPr lang="en-US" sz="1000" dirty="0" err="1"/>
              <a:t>faciliteren</a:t>
            </a:r>
            <a:endParaRPr lang="en-US" sz="1000" dirty="0"/>
          </a:p>
          <a:p>
            <a:pPr>
              <a:lnSpc>
                <a:spcPct val="120000"/>
              </a:lnSpc>
            </a:pPr>
            <a:endParaRPr lang="en-US" sz="900" dirty="0"/>
          </a:p>
          <a:p>
            <a:pPr>
              <a:lnSpc>
                <a:spcPct val="120000"/>
              </a:lnSpc>
            </a:pPr>
            <a:r>
              <a:rPr lang="en-US" sz="1400" b="1" dirty="0"/>
              <a:t>Next steps:</a:t>
            </a:r>
            <a:endParaRPr lang="en-US" sz="1400" dirty="0"/>
          </a:p>
          <a:p>
            <a:pPr lvl="1">
              <a:lnSpc>
                <a:spcPct val="120000"/>
              </a:lnSpc>
            </a:pPr>
            <a:r>
              <a:rPr lang="en-US" sz="1000" dirty="0"/>
              <a:t>KLM, ACN, Jan de Rijk, </a:t>
            </a:r>
            <a:r>
              <a:rPr lang="en-US" sz="1000" dirty="0" err="1"/>
              <a:t>Portbase</a:t>
            </a:r>
            <a:r>
              <a:rPr lang="en-US" sz="1000" dirty="0"/>
              <a:t>, </a:t>
            </a:r>
            <a:r>
              <a:rPr lang="en-US" sz="1000" dirty="0" err="1"/>
              <a:t>Cargonaut</a:t>
            </a:r>
            <a:r>
              <a:rPr lang="en-US" sz="1000" dirty="0"/>
              <a:t>, </a:t>
            </a:r>
            <a:r>
              <a:rPr lang="en-US" sz="1000" dirty="0" err="1"/>
              <a:t>Douane</a:t>
            </a:r>
            <a:r>
              <a:rPr lang="en-US" sz="1000" dirty="0"/>
              <a:t> Schiphol Cargo </a:t>
            </a:r>
            <a:r>
              <a:rPr lang="en-US" sz="1000" dirty="0" err="1"/>
              <a:t>hebben</a:t>
            </a:r>
            <a:r>
              <a:rPr lang="en-US" sz="1000" dirty="0"/>
              <a:t> </a:t>
            </a:r>
            <a:r>
              <a:rPr lang="en-US" sz="1000" dirty="0" err="1"/>
              <a:t>allen</a:t>
            </a:r>
            <a:r>
              <a:rPr lang="en-US" sz="1000" dirty="0"/>
              <a:t> </a:t>
            </a:r>
            <a:r>
              <a:rPr lang="en-US" sz="1000" dirty="0" err="1"/>
              <a:t>demonstratie</a:t>
            </a:r>
            <a:r>
              <a:rPr lang="en-US" sz="1000" dirty="0"/>
              <a:t> </a:t>
            </a:r>
            <a:r>
              <a:rPr lang="en-US" sz="1000" dirty="0" err="1"/>
              <a:t>gehad</a:t>
            </a:r>
            <a:r>
              <a:rPr lang="en-US" sz="1000" dirty="0"/>
              <a:t> </a:t>
            </a:r>
            <a:r>
              <a:rPr lang="en-US" sz="1000" dirty="0" err="1"/>
              <a:t>en</a:t>
            </a:r>
            <a:r>
              <a:rPr lang="en-US" sz="1000" dirty="0"/>
              <a:t> </a:t>
            </a:r>
            <a:r>
              <a:rPr lang="en-US" sz="1000" dirty="0" err="1"/>
              <a:t>positief</a:t>
            </a:r>
            <a:r>
              <a:rPr lang="en-US" sz="1000" dirty="0"/>
              <a:t> </a:t>
            </a:r>
            <a:r>
              <a:rPr lang="en-US" sz="1000" dirty="0" err="1"/>
              <a:t>gereageerd</a:t>
            </a:r>
            <a:r>
              <a:rPr lang="en-US" sz="1000" dirty="0"/>
              <a:t>. Next steps </a:t>
            </a:r>
            <a:r>
              <a:rPr lang="en-US" sz="1000" dirty="0" err="1"/>
              <a:t>kunnen</a:t>
            </a:r>
            <a:r>
              <a:rPr lang="en-US" sz="1000" dirty="0"/>
              <a:t> </a:t>
            </a:r>
            <a:r>
              <a:rPr lang="en-US" sz="1000" dirty="0" err="1"/>
              <a:t>genomen</a:t>
            </a:r>
            <a:r>
              <a:rPr lang="en-US" sz="1000" dirty="0"/>
              <a:t> </a:t>
            </a:r>
            <a:r>
              <a:rPr lang="en-US" sz="1000" dirty="0" err="1"/>
              <a:t>worden</a:t>
            </a:r>
            <a:r>
              <a:rPr lang="en-US" sz="1000" dirty="0"/>
              <a:t> met </a:t>
            </a:r>
            <a:r>
              <a:rPr lang="en-US" sz="1000" dirty="0" err="1"/>
              <a:t>willekeurige</a:t>
            </a:r>
            <a:r>
              <a:rPr lang="en-US" sz="1000" dirty="0"/>
              <a:t> </a:t>
            </a:r>
            <a:r>
              <a:rPr lang="en-US" sz="1000" dirty="0" err="1"/>
              <a:t>combinaties</a:t>
            </a:r>
            <a:r>
              <a:rPr lang="en-US" sz="1000" dirty="0"/>
              <a:t> van </a:t>
            </a:r>
            <a:r>
              <a:rPr lang="en-US" sz="1000" dirty="0" err="1"/>
              <a:t>partijen</a:t>
            </a:r>
            <a:r>
              <a:rPr lang="en-US" sz="1000" dirty="0"/>
              <a:t>, maar </a:t>
            </a:r>
            <a:r>
              <a:rPr lang="en-US" sz="1000" dirty="0" err="1"/>
              <a:t>een</a:t>
            </a:r>
            <a:r>
              <a:rPr lang="en-US" sz="1000" dirty="0"/>
              <a:t> facilitator </a:t>
            </a:r>
            <a:r>
              <a:rPr lang="en-US" sz="1000" dirty="0" err="1"/>
              <a:t>rol</a:t>
            </a:r>
            <a:r>
              <a:rPr lang="en-US" sz="1000" dirty="0"/>
              <a:t> </a:t>
            </a:r>
            <a:r>
              <a:rPr lang="en-US" sz="1000" dirty="0" err="1"/>
              <a:t>zal</a:t>
            </a:r>
            <a:r>
              <a:rPr lang="en-US" sz="1000" dirty="0"/>
              <a:t> </a:t>
            </a:r>
            <a:r>
              <a:rPr lang="en-US" sz="1000" dirty="0" err="1"/>
              <a:t>nodig</a:t>
            </a:r>
            <a:r>
              <a:rPr lang="en-US" sz="1000" dirty="0"/>
              <a:t> </a:t>
            </a:r>
            <a:r>
              <a:rPr lang="en-US" sz="1000" dirty="0" err="1"/>
              <a:t>zijn</a:t>
            </a:r>
            <a:r>
              <a:rPr lang="en-US" sz="1000" dirty="0"/>
              <a:t>. </a:t>
            </a:r>
            <a:r>
              <a:rPr lang="en-US" sz="1000" dirty="0" err="1"/>
              <a:t>Hiervoor</a:t>
            </a:r>
            <a:r>
              <a:rPr lang="en-US" sz="1000" dirty="0"/>
              <a:t> </a:t>
            </a:r>
            <a:r>
              <a:rPr lang="en-US" sz="1000" dirty="0" err="1"/>
              <a:t>hebben</a:t>
            </a:r>
            <a:r>
              <a:rPr lang="en-US" sz="1000" dirty="0"/>
              <a:t> </a:t>
            </a:r>
            <a:r>
              <a:rPr lang="en-US" sz="1000" dirty="0" err="1"/>
              <a:t>projecten</a:t>
            </a:r>
            <a:r>
              <a:rPr lang="en-US" sz="1000" dirty="0"/>
              <a:t> (</a:t>
            </a:r>
            <a:r>
              <a:rPr lang="en-US" sz="1000" dirty="0" err="1"/>
              <a:t>achterland</a:t>
            </a:r>
            <a:r>
              <a:rPr lang="en-US" sz="1000" dirty="0"/>
              <a:t> project) of </a:t>
            </a:r>
            <a:r>
              <a:rPr lang="en-US" sz="1000" dirty="0" err="1"/>
              <a:t>partijen</a:t>
            </a:r>
            <a:r>
              <a:rPr lang="en-US" sz="1000" dirty="0"/>
              <a:t> </a:t>
            </a:r>
            <a:r>
              <a:rPr lang="en-US" sz="1000" dirty="0" err="1"/>
              <a:t>als</a:t>
            </a:r>
            <a:r>
              <a:rPr lang="en-US" sz="1000" dirty="0"/>
              <a:t> </a:t>
            </a:r>
            <a:r>
              <a:rPr lang="en-US" sz="1000" dirty="0" err="1"/>
              <a:t>Cargonaut</a:t>
            </a:r>
            <a:r>
              <a:rPr lang="en-US" sz="1000" dirty="0"/>
              <a:t> </a:t>
            </a:r>
            <a:r>
              <a:rPr lang="en-US" sz="1000" dirty="0" err="1"/>
              <a:t>en</a:t>
            </a:r>
            <a:r>
              <a:rPr lang="en-US" sz="1000" dirty="0"/>
              <a:t> </a:t>
            </a:r>
            <a:r>
              <a:rPr lang="en-US" sz="1000" dirty="0" err="1"/>
              <a:t>Portbase</a:t>
            </a:r>
            <a:r>
              <a:rPr lang="en-US" sz="1000" dirty="0"/>
              <a:t> </a:t>
            </a:r>
            <a:r>
              <a:rPr lang="en-US" sz="1000" dirty="0" err="1"/>
              <a:t>een</a:t>
            </a:r>
            <a:r>
              <a:rPr lang="en-US" sz="1000" dirty="0"/>
              <a:t> </a:t>
            </a:r>
            <a:r>
              <a:rPr lang="en-US" sz="1000" dirty="0" err="1"/>
              <a:t>uitgelezen</a:t>
            </a:r>
            <a:r>
              <a:rPr lang="en-US" sz="1000" dirty="0"/>
              <a:t> </a:t>
            </a:r>
            <a:r>
              <a:rPr lang="en-US" sz="1000" dirty="0" err="1"/>
              <a:t>positie</a:t>
            </a:r>
            <a:r>
              <a:rPr lang="en-US" sz="1000" dirty="0"/>
              <a:t>.</a:t>
            </a:r>
          </a:p>
        </p:txBody>
      </p:sp>
      <p:sp>
        <p:nvSpPr>
          <p:cNvPr id="4" name="Slide Number Placeholder 3"/>
          <p:cNvSpPr>
            <a:spLocks noGrp="1"/>
          </p:cNvSpPr>
          <p:nvPr>
            <p:ph type="sldNum" sz="quarter" idx="12"/>
          </p:nvPr>
        </p:nvSpPr>
        <p:spPr/>
        <p:txBody>
          <a:bodyPr/>
          <a:lstStyle/>
          <a:p>
            <a:fld id="{DDA46E91-AB01-4822-8E70-3764F4A6B580}" type="slidenum">
              <a:rPr lang="nl-NL" smtClean="0"/>
              <a:pPr/>
              <a:t>23</a:t>
            </a:fld>
            <a:endParaRPr lang="nl-NL" dirty="0"/>
          </a:p>
        </p:txBody>
      </p:sp>
    </p:spTree>
    <p:extLst>
      <p:ext uri="{BB962C8B-B14F-4D97-AF65-F5344CB8AC3E}">
        <p14:creationId xmlns:p14="http://schemas.microsoft.com/office/powerpoint/2010/main" val="307716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NL" sz="1800" dirty="0"/>
              <a:t>Binnen het project zijn 2 </a:t>
            </a:r>
            <a:r>
              <a:rPr lang="nl-NL" sz="1800" dirty="0" err="1"/>
              <a:t>Proof</a:t>
            </a:r>
            <a:r>
              <a:rPr lang="nl-NL" sz="1800" dirty="0"/>
              <a:t> of </a:t>
            </a:r>
            <a:r>
              <a:rPr lang="nl-NL" sz="1800" dirty="0" err="1"/>
              <a:t>Values</a:t>
            </a:r>
            <a:r>
              <a:rPr lang="nl-NL" sz="1800" dirty="0"/>
              <a:t> uitgevoerd met interne data</a:t>
            </a:r>
          </a:p>
          <a:p>
            <a:endParaRPr lang="nl-NL" sz="1800" dirty="0"/>
          </a:p>
          <a:p>
            <a:r>
              <a:rPr lang="nl-NL" sz="1800" dirty="0"/>
              <a:t>Buiten het project is actieve samenwerking geweest met een hackathon, georganiseerd door </a:t>
            </a:r>
            <a:r>
              <a:rPr lang="nl-NL" sz="1800" dirty="0" err="1"/>
              <a:t>Transportlab</a:t>
            </a:r>
            <a:r>
              <a:rPr lang="nl-NL" sz="1800" dirty="0"/>
              <a:t>:</a:t>
            </a:r>
          </a:p>
          <a:p>
            <a:pPr lvl="1"/>
            <a:r>
              <a:rPr lang="nl-NL" sz="1400" dirty="0"/>
              <a:t>Gesponsord door o.a. Portbase, </a:t>
            </a:r>
            <a:r>
              <a:rPr lang="nl-NL" sz="1400" dirty="0" err="1"/>
              <a:t>Cargonaut</a:t>
            </a:r>
            <a:r>
              <a:rPr lang="nl-NL" sz="1400" dirty="0"/>
              <a:t>, Trans Follow</a:t>
            </a:r>
          </a:p>
          <a:p>
            <a:pPr lvl="1"/>
            <a:r>
              <a:rPr lang="nl-NL" sz="1400" dirty="0"/>
              <a:t>Data verstrekt door o.a. Portbase, </a:t>
            </a:r>
            <a:r>
              <a:rPr lang="nl-NL" sz="1400" dirty="0" err="1"/>
              <a:t>Cargonaut</a:t>
            </a:r>
            <a:r>
              <a:rPr lang="nl-NL" sz="1400" dirty="0"/>
              <a:t>, </a:t>
            </a:r>
            <a:r>
              <a:rPr lang="nl-NL" sz="1400" dirty="0" err="1"/>
              <a:t>Cofano</a:t>
            </a:r>
            <a:endParaRPr lang="nl-NL" sz="1400" dirty="0"/>
          </a:p>
          <a:p>
            <a:pPr lvl="1"/>
            <a:r>
              <a:rPr lang="nl-NL" sz="1400" dirty="0"/>
              <a:t>Teams gevormd vanuit dit project </a:t>
            </a:r>
            <a:r>
              <a:rPr lang="nl-NL" sz="1400" dirty="0" err="1"/>
              <a:t>tbv</a:t>
            </a:r>
            <a:r>
              <a:rPr lang="nl-NL" sz="1400" dirty="0"/>
              <a:t> de hackathon</a:t>
            </a:r>
          </a:p>
          <a:p>
            <a:pPr lvl="1"/>
            <a:r>
              <a:rPr lang="nl-NL" sz="1400" dirty="0"/>
              <a:t>Winnaar: Steward </a:t>
            </a:r>
            <a:r>
              <a:rPr lang="nl-NL" sz="1400" dirty="0" err="1"/>
              <a:t>RedQueen</a:t>
            </a:r>
            <a:r>
              <a:rPr lang="nl-NL" sz="1400" dirty="0"/>
              <a:t> (</a:t>
            </a:r>
            <a:r>
              <a:rPr lang="nl-NL" sz="1400" dirty="0">
                <a:hlinkClick r:id="rId3"/>
              </a:rPr>
              <a:t>Delivery Time </a:t>
            </a:r>
            <a:r>
              <a:rPr lang="nl-NL" sz="1400" dirty="0" err="1">
                <a:hlinkClick r:id="rId3"/>
              </a:rPr>
              <a:t>Predictability</a:t>
            </a:r>
            <a:r>
              <a:rPr lang="nl-NL" sz="1400" dirty="0">
                <a:hlinkClick r:id="rId3"/>
              </a:rPr>
              <a:t> Dashboard</a:t>
            </a:r>
            <a:r>
              <a:rPr lang="nl-NL" sz="1400" dirty="0"/>
              <a:t>) </a:t>
            </a:r>
          </a:p>
          <a:p>
            <a:pPr lvl="1"/>
            <a:endParaRPr lang="nl-NL" sz="1400" dirty="0"/>
          </a:p>
          <a:p>
            <a:r>
              <a:rPr lang="nl-NL" sz="1800" dirty="0" err="1"/>
              <a:t>Learnings</a:t>
            </a:r>
            <a:r>
              <a:rPr lang="nl-NL" sz="1800" dirty="0"/>
              <a:t> vanuit de hackathon:</a:t>
            </a:r>
          </a:p>
          <a:p>
            <a:pPr lvl="1"/>
            <a:r>
              <a:rPr lang="nl-NL" sz="1400" dirty="0"/>
              <a:t>Er is veel weerstand om data publiek beschikbaar te stellen (ook met een NDA)</a:t>
            </a:r>
          </a:p>
          <a:p>
            <a:pPr lvl="1"/>
            <a:r>
              <a:rPr lang="nl-NL" sz="1400" dirty="0"/>
              <a:t>Het blijkt steeds uitdagender om kwalitatief goede data </a:t>
            </a:r>
            <a:r>
              <a:rPr lang="nl-NL" sz="1400" dirty="0" err="1"/>
              <a:t>analists</a:t>
            </a:r>
            <a:r>
              <a:rPr lang="nl-NL" sz="1400" dirty="0"/>
              <a:t> en </a:t>
            </a:r>
            <a:r>
              <a:rPr lang="nl-NL" sz="1400" dirty="0" err="1"/>
              <a:t>scientists</a:t>
            </a:r>
            <a:r>
              <a:rPr lang="nl-NL" sz="1400" dirty="0"/>
              <a:t> te motiveren om aan hackathons deel te nemen</a:t>
            </a:r>
          </a:p>
          <a:p>
            <a:pPr lvl="1"/>
            <a:r>
              <a:rPr lang="nl-NL" sz="1400" dirty="0"/>
              <a:t>Binnen een kort tijdsbestek kan er erg veel gecreëerd worden </a:t>
            </a:r>
            <a:r>
              <a:rPr lang="nl-NL" sz="1400" i="1" dirty="0"/>
              <a:t>mits</a:t>
            </a:r>
            <a:r>
              <a:rPr lang="nl-NL" sz="1400" dirty="0"/>
              <a:t> de data beschikbaar is</a:t>
            </a:r>
          </a:p>
        </p:txBody>
      </p:sp>
      <p:sp>
        <p:nvSpPr>
          <p:cNvPr id="3" name="Title 2"/>
          <p:cNvSpPr>
            <a:spLocks noGrp="1"/>
          </p:cNvSpPr>
          <p:nvPr>
            <p:ph type="title"/>
          </p:nvPr>
        </p:nvSpPr>
        <p:spPr/>
        <p:txBody>
          <a:bodyPr/>
          <a:lstStyle/>
          <a:p>
            <a:r>
              <a:rPr lang="en-US" dirty="0"/>
              <a:t>Hackathon </a:t>
            </a:r>
            <a:r>
              <a:rPr lang="en-US" dirty="0" err="1"/>
              <a:t>en</a:t>
            </a:r>
            <a:r>
              <a:rPr lang="en-US" dirty="0"/>
              <a:t> </a:t>
            </a:r>
            <a:r>
              <a:rPr lang="en-US" dirty="0" err="1"/>
              <a:t>overige</a:t>
            </a:r>
            <a:r>
              <a:rPr lang="en-US" dirty="0"/>
              <a:t> learnings</a:t>
            </a:r>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24</a:t>
            </a:fld>
            <a:endParaRPr lang="nl-NL" dirty="0"/>
          </a:p>
        </p:txBody>
      </p:sp>
    </p:spTree>
    <p:extLst>
      <p:ext uri="{BB962C8B-B14F-4D97-AF65-F5344CB8AC3E}">
        <p14:creationId xmlns:p14="http://schemas.microsoft.com/office/powerpoint/2010/main" val="3125831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36968" y="2473158"/>
            <a:ext cx="5870064" cy="791589"/>
          </a:xfrm>
        </p:spPr>
        <p:txBody>
          <a:bodyPr/>
          <a:lstStyle/>
          <a:p>
            <a:r>
              <a:rPr lang="nl-NL" dirty="0"/>
              <a:t>Fase 3: Synergie analyse en eindrapport</a:t>
            </a:r>
          </a:p>
        </p:txBody>
      </p:sp>
      <p:sp>
        <p:nvSpPr>
          <p:cNvPr id="6" name="Subtitle 5"/>
          <p:cNvSpPr>
            <a:spLocks noGrp="1"/>
          </p:cNvSpPr>
          <p:nvPr>
            <p:ph type="subTitle" idx="1"/>
          </p:nvPr>
        </p:nvSpPr>
        <p:spPr/>
        <p:txBody>
          <a:bodyPr/>
          <a:lstStyle/>
          <a:p>
            <a:r>
              <a:rPr lang="nl-NL" dirty="0"/>
              <a:t>Juli 2016</a:t>
            </a:r>
          </a:p>
        </p:txBody>
      </p:sp>
      <p:sp>
        <p:nvSpPr>
          <p:cNvPr id="4" name="Slide Number Placeholder 3"/>
          <p:cNvSpPr>
            <a:spLocks noGrp="1"/>
          </p:cNvSpPr>
          <p:nvPr>
            <p:ph type="sldNum" sz="quarter" idx="4294967295"/>
          </p:nvPr>
        </p:nvSpPr>
        <p:spPr>
          <a:xfrm>
            <a:off x="7010400" y="4767263"/>
            <a:ext cx="2133600" cy="274637"/>
          </a:xfrm>
        </p:spPr>
        <p:txBody>
          <a:bodyPr/>
          <a:lstStyle/>
          <a:p>
            <a:fld id="{DDA46E91-AB01-4822-8E70-3764F4A6B580}" type="slidenum">
              <a:rPr lang="nl-NL" smtClean="0"/>
              <a:pPr/>
              <a:t>25</a:t>
            </a:fld>
            <a:endParaRPr lang="nl-NL" dirty="0"/>
          </a:p>
        </p:txBody>
      </p:sp>
    </p:spTree>
    <p:extLst>
      <p:ext uri="{BB962C8B-B14F-4D97-AF65-F5344CB8AC3E}">
        <p14:creationId xmlns:p14="http://schemas.microsoft.com/office/powerpoint/2010/main" val="356547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96" y="1289207"/>
            <a:ext cx="8006655" cy="368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nl-NL" dirty="0" err="1"/>
              <a:t>Outline</a:t>
            </a:r>
            <a:endParaRPr lang="nl-NL" dirty="0"/>
          </a:p>
        </p:txBody>
      </p:sp>
      <p:sp>
        <p:nvSpPr>
          <p:cNvPr id="2" name="Content Placeholder 1"/>
          <p:cNvSpPr>
            <a:spLocks noGrp="1"/>
          </p:cNvSpPr>
          <p:nvPr>
            <p:ph idx="1"/>
          </p:nvPr>
        </p:nvSpPr>
        <p:spPr/>
        <p:txBody>
          <a:bodyPr>
            <a:normAutofit/>
          </a:bodyPr>
          <a:lstStyle/>
          <a:p>
            <a:pPr marL="457200" indent="-457200">
              <a:lnSpc>
                <a:spcPct val="150000"/>
              </a:lnSpc>
              <a:buFont typeface="+mj-lt"/>
              <a:buAutoNum type="arabicPeriod"/>
            </a:pPr>
            <a:r>
              <a:rPr lang="nl-NL" sz="1800" dirty="0"/>
              <a:t>Beschikbare databronnen en huidige aanpak</a:t>
            </a:r>
          </a:p>
          <a:p>
            <a:pPr marL="457200" indent="-457200">
              <a:lnSpc>
                <a:spcPct val="150000"/>
              </a:lnSpc>
              <a:buFont typeface="+mj-lt"/>
              <a:buAutoNum type="arabicPeriod"/>
            </a:pPr>
            <a:r>
              <a:rPr lang="nl-NL" sz="1800" dirty="0"/>
              <a:t>Wat hindert partijen</a:t>
            </a:r>
          </a:p>
          <a:p>
            <a:pPr marL="457200" indent="-457200">
              <a:lnSpc>
                <a:spcPct val="150000"/>
              </a:lnSpc>
              <a:buFont typeface="+mj-lt"/>
              <a:buAutoNum type="arabicPeriod"/>
            </a:pPr>
            <a:r>
              <a:rPr lang="nl-NL" sz="1800" dirty="0"/>
              <a:t>Benodigde competenties</a:t>
            </a:r>
          </a:p>
          <a:p>
            <a:pPr marL="457200" indent="-457200">
              <a:lnSpc>
                <a:spcPct val="150000"/>
              </a:lnSpc>
              <a:buFont typeface="+mj-lt"/>
              <a:buAutoNum type="arabicPeriod"/>
            </a:pPr>
            <a:r>
              <a:rPr lang="nl-NL" sz="1800" dirty="0"/>
              <a:t>Mogelijke aanpak: </a:t>
            </a:r>
            <a:r>
              <a:rPr lang="nl-NL" sz="1800" dirty="0" err="1"/>
              <a:t>lean</a:t>
            </a:r>
            <a:r>
              <a:rPr lang="nl-NL" sz="1800" dirty="0"/>
              <a:t> startup</a:t>
            </a:r>
          </a:p>
          <a:p>
            <a:pPr marL="457200" indent="-457200">
              <a:lnSpc>
                <a:spcPct val="150000"/>
              </a:lnSpc>
              <a:buFont typeface="+mj-lt"/>
              <a:buAutoNum type="arabicPeriod"/>
            </a:pPr>
            <a:r>
              <a:rPr lang="nl-NL" sz="1800" dirty="0"/>
              <a:t>Aanbevelingen</a:t>
            </a:r>
          </a:p>
          <a:p>
            <a:pPr marL="0" indent="0">
              <a:lnSpc>
                <a:spcPct val="150000"/>
              </a:lnSpc>
              <a:buNone/>
            </a:pPr>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26</a:t>
            </a:fld>
            <a:endParaRPr lang="nl-NL" dirty="0"/>
          </a:p>
        </p:txBody>
      </p:sp>
    </p:spTree>
    <p:extLst>
      <p:ext uri="{BB962C8B-B14F-4D97-AF65-F5344CB8AC3E}">
        <p14:creationId xmlns:p14="http://schemas.microsoft.com/office/powerpoint/2010/main" val="7746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222" y="206377"/>
            <a:ext cx="7694578" cy="623718"/>
          </a:xfrm>
        </p:spPr>
        <p:txBody>
          <a:bodyPr/>
          <a:lstStyle/>
          <a:p>
            <a:r>
              <a:rPr lang="en-US" dirty="0" err="1"/>
              <a:t>Vraagarticulatie</a:t>
            </a:r>
            <a:r>
              <a:rPr lang="en-US" dirty="0"/>
              <a:t> </a:t>
            </a:r>
            <a:r>
              <a:rPr lang="en-US" dirty="0" err="1"/>
              <a:t>vanuit</a:t>
            </a:r>
            <a:r>
              <a:rPr lang="en-US" dirty="0"/>
              <a:t> de </a:t>
            </a:r>
            <a:r>
              <a:rPr lang="en-US" dirty="0" err="1"/>
              <a:t>markt</a:t>
            </a:r>
            <a:endParaRPr lang="en-US" dirty="0"/>
          </a:p>
        </p:txBody>
      </p:sp>
      <p:sp>
        <p:nvSpPr>
          <p:cNvPr id="3" name="Content Placeholder 2"/>
          <p:cNvSpPr>
            <a:spLocks noGrp="1"/>
          </p:cNvSpPr>
          <p:nvPr>
            <p:ph idx="1"/>
          </p:nvPr>
        </p:nvSpPr>
        <p:spPr/>
        <p:txBody>
          <a:bodyPr>
            <a:normAutofit/>
          </a:bodyPr>
          <a:lstStyle/>
          <a:p>
            <a:r>
              <a:rPr lang="nl-NL" sz="1400" dirty="0"/>
              <a:t>Met in de sector beschikbare data zijn de mogelijkheden zeer groots en divers</a:t>
            </a:r>
            <a:br>
              <a:rPr lang="nl-NL" sz="1400" dirty="0"/>
            </a:br>
            <a:r>
              <a:rPr lang="nl-NL" sz="1400" dirty="0"/>
              <a:t>Zie ook hoe in de </a:t>
            </a:r>
            <a:r>
              <a:rPr lang="nl-NL" sz="1400" dirty="0" err="1"/>
              <a:t>Proof</a:t>
            </a:r>
            <a:r>
              <a:rPr lang="nl-NL" sz="1400" dirty="0"/>
              <a:t> of </a:t>
            </a:r>
            <a:r>
              <a:rPr lang="nl-NL" sz="1400" dirty="0" err="1"/>
              <a:t>Values</a:t>
            </a:r>
            <a:r>
              <a:rPr lang="nl-NL" sz="1400" dirty="0"/>
              <a:t> in korte tijd mogelijkheden geïdentificeerd zijn.</a:t>
            </a:r>
          </a:p>
          <a:p>
            <a:r>
              <a:rPr lang="nl-NL" sz="1400" dirty="0"/>
              <a:t>In interviews zijn door partijen uit de keten de volgende uitdagingen benoemd:</a:t>
            </a:r>
          </a:p>
        </p:txBody>
      </p:sp>
      <p:sp>
        <p:nvSpPr>
          <p:cNvPr id="4" name="Slide Number Placeholder 3"/>
          <p:cNvSpPr>
            <a:spLocks noGrp="1"/>
          </p:cNvSpPr>
          <p:nvPr>
            <p:ph type="sldNum" sz="quarter" idx="12"/>
          </p:nvPr>
        </p:nvSpPr>
        <p:spPr/>
        <p:txBody>
          <a:bodyPr/>
          <a:lstStyle/>
          <a:p>
            <a:fld id="{DDA46E91-AB01-4822-8E70-3764F4A6B580}" type="slidenum">
              <a:rPr lang="nl-NL" smtClean="0"/>
              <a:pPr/>
              <a:t>27</a:t>
            </a:fld>
            <a:endParaRPr lang="nl-NL" dirty="0"/>
          </a:p>
        </p:txBody>
      </p:sp>
      <p:sp>
        <p:nvSpPr>
          <p:cNvPr id="6" name="Pentagon 5"/>
          <p:cNvSpPr/>
          <p:nvPr/>
        </p:nvSpPr>
        <p:spPr>
          <a:xfrm>
            <a:off x="1229023" y="2886112"/>
            <a:ext cx="6953656" cy="63654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a:solidFill>
                  <a:srgbClr val="002060"/>
                </a:solidFill>
              </a:rPr>
              <a:t>Overzicht</a:t>
            </a:r>
            <a:r>
              <a:rPr lang="en-US" sz="1200" b="1" dirty="0">
                <a:solidFill>
                  <a:srgbClr val="002060"/>
                </a:solidFill>
              </a:rPr>
              <a:t>: “</a:t>
            </a:r>
            <a:r>
              <a:rPr lang="en-US" sz="1200" b="1" dirty="0" err="1">
                <a:solidFill>
                  <a:srgbClr val="002060"/>
                </a:solidFill>
              </a:rPr>
              <a:t>wie</a:t>
            </a:r>
            <a:r>
              <a:rPr lang="en-US" sz="1200" b="1" dirty="0">
                <a:solidFill>
                  <a:srgbClr val="002060"/>
                </a:solidFill>
              </a:rPr>
              <a:t> </a:t>
            </a:r>
            <a:r>
              <a:rPr lang="en-US" sz="1200" b="1" dirty="0" err="1">
                <a:solidFill>
                  <a:srgbClr val="002060"/>
                </a:solidFill>
              </a:rPr>
              <a:t>doet</a:t>
            </a:r>
            <a:r>
              <a:rPr lang="en-US" sz="1200" b="1" dirty="0">
                <a:solidFill>
                  <a:srgbClr val="002060"/>
                </a:solidFill>
              </a:rPr>
              <a:t> wat met </a:t>
            </a:r>
            <a:r>
              <a:rPr lang="en-US" sz="1200" b="1" dirty="0" err="1">
                <a:solidFill>
                  <a:srgbClr val="002060"/>
                </a:solidFill>
              </a:rPr>
              <a:t>welke</a:t>
            </a:r>
            <a:r>
              <a:rPr lang="en-US" sz="1200" b="1" dirty="0">
                <a:solidFill>
                  <a:srgbClr val="002060"/>
                </a:solidFill>
              </a:rPr>
              <a:t> </a:t>
            </a:r>
            <a:r>
              <a:rPr lang="en-US" sz="1200" b="1" dirty="0" err="1">
                <a:solidFill>
                  <a:srgbClr val="002060"/>
                </a:solidFill>
              </a:rPr>
              <a:t>informatie</a:t>
            </a:r>
            <a:r>
              <a:rPr lang="en-US" sz="1200" b="1" dirty="0">
                <a:solidFill>
                  <a:srgbClr val="002060"/>
                </a:solidFill>
              </a:rPr>
              <a:t>”</a:t>
            </a:r>
          </a:p>
          <a:p>
            <a:pPr marL="171450" indent="-171450">
              <a:buFont typeface="Arial" panose="020B0604020202020204" pitchFamily="34" charset="0"/>
              <a:buChar char="•"/>
            </a:pPr>
            <a:r>
              <a:rPr lang="nl-NL" sz="1050" dirty="0"/>
              <a:t>Synergie: “Maak het beter voor de hele keten en BV Nederland”</a:t>
            </a:r>
          </a:p>
          <a:p>
            <a:pPr marL="171450" indent="-171450">
              <a:buFont typeface="Arial" panose="020B0604020202020204" pitchFamily="34" charset="0"/>
              <a:buChar char="•"/>
            </a:pPr>
            <a:r>
              <a:rPr lang="nl-NL" sz="1050" dirty="0"/>
              <a:t>Uitdaging: Partijen in de keten zijn op informatie-vlak onbekend met elkaar</a:t>
            </a:r>
            <a:endParaRPr lang="en-US" sz="1050" dirty="0"/>
          </a:p>
        </p:txBody>
      </p:sp>
      <p:sp>
        <p:nvSpPr>
          <p:cNvPr id="7" name="Pentagon 6"/>
          <p:cNvSpPr/>
          <p:nvPr/>
        </p:nvSpPr>
        <p:spPr>
          <a:xfrm>
            <a:off x="1229023" y="3578352"/>
            <a:ext cx="6953656" cy="63654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a:solidFill>
                  <a:srgbClr val="002060"/>
                </a:solidFill>
              </a:rPr>
              <a:t>Standaardisatie</a:t>
            </a:r>
            <a:r>
              <a:rPr lang="en-US" sz="1200" b="1" dirty="0">
                <a:solidFill>
                  <a:srgbClr val="002060"/>
                </a:solidFill>
              </a:rPr>
              <a:t>: “hoe </a:t>
            </a:r>
            <a:r>
              <a:rPr lang="en-US" sz="1200" b="1" dirty="0" err="1">
                <a:solidFill>
                  <a:srgbClr val="002060"/>
                </a:solidFill>
              </a:rPr>
              <a:t>koppelen</a:t>
            </a:r>
            <a:r>
              <a:rPr lang="en-US" sz="1200" b="1" dirty="0">
                <a:solidFill>
                  <a:srgbClr val="002060"/>
                </a:solidFill>
              </a:rPr>
              <a:t> we </a:t>
            </a:r>
            <a:r>
              <a:rPr lang="en-US" sz="1200" b="1" dirty="0" err="1">
                <a:solidFill>
                  <a:srgbClr val="002060"/>
                </a:solidFill>
              </a:rPr>
              <a:t>informatiebronnen</a:t>
            </a:r>
            <a:r>
              <a:rPr lang="en-US" sz="1200" b="1" dirty="0">
                <a:solidFill>
                  <a:srgbClr val="002060"/>
                </a:solidFill>
              </a:rPr>
              <a:t>”</a:t>
            </a:r>
          </a:p>
          <a:p>
            <a:pPr marL="171450" indent="-171450">
              <a:buFont typeface="Arial" panose="020B0604020202020204" pitchFamily="34" charset="0"/>
              <a:buChar char="•"/>
            </a:pPr>
            <a:r>
              <a:rPr lang="en-US" sz="1050" dirty="0" err="1"/>
              <a:t>Synergie</a:t>
            </a:r>
            <a:r>
              <a:rPr lang="en-US" sz="1050" dirty="0"/>
              <a:t>: </a:t>
            </a:r>
            <a:r>
              <a:rPr lang="en-US" sz="1050" dirty="0" err="1"/>
              <a:t>informatie</a:t>
            </a:r>
            <a:r>
              <a:rPr lang="en-US" sz="1050" dirty="0"/>
              <a:t> over de </a:t>
            </a:r>
            <a:r>
              <a:rPr lang="en-US" sz="1050" dirty="0" err="1"/>
              <a:t>gehele</a:t>
            </a:r>
            <a:r>
              <a:rPr lang="en-US" sz="1050" dirty="0"/>
              <a:t> </a:t>
            </a:r>
            <a:r>
              <a:rPr lang="en-US" sz="1050" dirty="0" err="1"/>
              <a:t>keten</a:t>
            </a:r>
            <a:r>
              <a:rPr lang="en-US" sz="1050" dirty="0"/>
              <a:t> </a:t>
            </a:r>
            <a:r>
              <a:rPr lang="en-US" sz="1050" dirty="0" err="1"/>
              <a:t>kunnen</a:t>
            </a:r>
            <a:r>
              <a:rPr lang="en-US" sz="1050" dirty="0"/>
              <a:t> </a:t>
            </a:r>
            <a:r>
              <a:rPr lang="en-US" sz="1050" dirty="0" err="1"/>
              <a:t>gebruiken</a:t>
            </a:r>
            <a:endParaRPr lang="en-US" sz="1050" dirty="0"/>
          </a:p>
          <a:p>
            <a:pPr marL="171450" indent="-171450">
              <a:buFont typeface="Arial" panose="020B0604020202020204" pitchFamily="34" charset="0"/>
              <a:buChar char="•"/>
            </a:pPr>
            <a:r>
              <a:rPr lang="en-US" sz="1050" dirty="0" err="1"/>
              <a:t>Uitdaging</a:t>
            </a:r>
            <a:r>
              <a:rPr lang="en-US" sz="1050" dirty="0"/>
              <a:t>: </a:t>
            </a:r>
            <a:r>
              <a:rPr lang="en-US" sz="1050" dirty="0" err="1"/>
              <a:t>Partijen</a:t>
            </a:r>
            <a:r>
              <a:rPr lang="en-US" sz="1050" dirty="0"/>
              <a:t> </a:t>
            </a:r>
            <a:r>
              <a:rPr lang="en-US" sz="1050" dirty="0" err="1"/>
              <a:t>hebben</a:t>
            </a:r>
            <a:r>
              <a:rPr lang="en-US" sz="1050" dirty="0"/>
              <a:t> </a:t>
            </a:r>
            <a:r>
              <a:rPr lang="en-US" sz="1050" dirty="0" err="1"/>
              <a:t>informatiemodellen</a:t>
            </a:r>
            <a:r>
              <a:rPr lang="en-US" sz="1050" dirty="0"/>
              <a:t> </a:t>
            </a:r>
            <a:r>
              <a:rPr lang="en-US" sz="1050" dirty="0" err="1"/>
              <a:t>voor</a:t>
            </a:r>
            <a:r>
              <a:rPr lang="en-US" sz="1050" dirty="0"/>
              <a:t> </a:t>
            </a:r>
            <a:r>
              <a:rPr lang="en-US" sz="1050" dirty="0" err="1"/>
              <a:t>eigen</a:t>
            </a:r>
            <a:r>
              <a:rPr lang="en-US" sz="1050" dirty="0"/>
              <a:t> </a:t>
            </a:r>
            <a:r>
              <a:rPr lang="en-US" sz="1050" dirty="0" err="1"/>
              <a:t>behoeften</a:t>
            </a:r>
            <a:r>
              <a:rPr lang="en-US" sz="1050" dirty="0"/>
              <a:t> </a:t>
            </a:r>
            <a:r>
              <a:rPr lang="en-US" sz="1050" dirty="0" err="1"/>
              <a:t>ontwikkeld</a:t>
            </a:r>
            <a:r>
              <a:rPr lang="en-US" sz="1050" dirty="0"/>
              <a:t> </a:t>
            </a:r>
            <a:r>
              <a:rPr lang="en-US" sz="1050" dirty="0" err="1"/>
              <a:t>en</a:t>
            </a:r>
            <a:r>
              <a:rPr lang="en-US" sz="1050" dirty="0"/>
              <a:t> </a:t>
            </a:r>
            <a:r>
              <a:rPr lang="en-US" sz="1050" dirty="0" err="1"/>
              <a:t>niet</a:t>
            </a:r>
            <a:r>
              <a:rPr lang="en-US" sz="1050" dirty="0"/>
              <a:t> </a:t>
            </a:r>
            <a:r>
              <a:rPr lang="en-US" sz="1050" dirty="0" err="1"/>
              <a:t>voor</a:t>
            </a:r>
            <a:r>
              <a:rPr lang="en-US" sz="1050" dirty="0"/>
              <a:t> de </a:t>
            </a:r>
            <a:r>
              <a:rPr lang="en-US" sz="1050" dirty="0" err="1"/>
              <a:t>keten</a:t>
            </a:r>
            <a:endParaRPr lang="en-US" sz="1050" dirty="0"/>
          </a:p>
        </p:txBody>
      </p:sp>
      <p:sp>
        <p:nvSpPr>
          <p:cNvPr id="8" name="Pentagon 7"/>
          <p:cNvSpPr/>
          <p:nvPr/>
        </p:nvSpPr>
        <p:spPr>
          <a:xfrm>
            <a:off x="1229023" y="2186056"/>
            <a:ext cx="6953656" cy="636549"/>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err="1">
                <a:solidFill>
                  <a:srgbClr val="002060"/>
                </a:solidFill>
              </a:rPr>
              <a:t>Coördinatie</a:t>
            </a:r>
            <a:r>
              <a:rPr lang="en-US" sz="1200" b="1" dirty="0">
                <a:solidFill>
                  <a:srgbClr val="002060"/>
                </a:solidFill>
              </a:rPr>
              <a:t>: “hoe </a:t>
            </a:r>
            <a:r>
              <a:rPr lang="en-US" sz="1200" b="1" dirty="0" err="1">
                <a:solidFill>
                  <a:srgbClr val="002060"/>
                </a:solidFill>
              </a:rPr>
              <a:t>transformeren</a:t>
            </a:r>
            <a:r>
              <a:rPr lang="en-US" sz="1200" b="1" dirty="0">
                <a:solidFill>
                  <a:srgbClr val="002060"/>
                </a:solidFill>
              </a:rPr>
              <a:t> we </a:t>
            </a:r>
            <a:r>
              <a:rPr lang="en-US" sz="1200" b="1" dirty="0" err="1">
                <a:solidFill>
                  <a:srgbClr val="002060"/>
                </a:solidFill>
              </a:rPr>
              <a:t>naar</a:t>
            </a:r>
            <a:r>
              <a:rPr lang="en-US" sz="1200" b="1" dirty="0">
                <a:solidFill>
                  <a:srgbClr val="002060"/>
                </a:solidFill>
              </a:rPr>
              <a:t> </a:t>
            </a:r>
            <a:r>
              <a:rPr lang="en-US" sz="1200" b="1" dirty="0" err="1">
                <a:solidFill>
                  <a:srgbClr val="002060"/>
                </a:solidFill>
              </a:rPr>
              <a:t>een</a:t>
            </a:r>
            <a:r>
              <a:rPr lang="en-US" sz="1200" b="1" dirty="0">
                <a:solidFill>
                  <a:srgbClr val="002060"/>
                </a:solidFill>
              </a:rPr>
              <a:t> </a:t>
            </a:r>
            <a:r>
              <a:rPr lang="en-US" sz="1200" b="1" dirty="0" err="1">
                <a:solidFill>
                  <a:srgbClr val="002060"/>
                </a:solidFill>
              </a:rPr>
              <a:t>keten</a:t>
            </a:r>
            <a:r>
              <a:rPr lang="en-US" sz="1200" b="1" dirty="0">
                <a:solidFill>
                  <a:srgbClr val="002060"/>
                </a:solidFill>
              </a:rPr>
              <a:t>”</a:t>
            </a:r>
          </a:p>
          <a:p>
            <a:pPr marL="171450" indent="-171450">
              <a:buFont typeface="Arial" panose="020B0604020202020204" pitchFamily="34" charset="0"/>
              <a:buChar char="•"/>
            </a:pPr>
            <a:r>
              <a:rPr lang="en-US" sz="1050" dirty="0" err="1"/>
              <a:t>Synergie</a:t>
            </a:r>
            <a:r>
              <a:rPr lang="en-US" sz="1050" dirty="0"/>
              <a:t>: </a:t>
            </a:r>
            <a:r>
              <a:rPr lang="en-US" sz="1050" dirty="0" err="1"/>
              <a:t>mindshift</a:t>
            </a:r>
            <a:r>
              <a:rPr lang="en-US" sz="1050" dirty="0"/>
              <a:t> </a:t>
            </a:r>
            <a:r>
              <a:rPr lang="en-US" sz="1050" dirty="0" err="1"/>
              <a:t>naar</a:t>
            </a:r>
            <a:r>
              <a:rPr lang="en-US" sz="1050" dirty="0"/>
              <a:t> het </a:t>
            </a:r>
            <a:r>
              <a:rPr lang="en-US" sz="1050" dirty="0" err="1"/>
              <a:t>beste</a:t>
            </a:r>
            <a:r>
              <a:rPr lang="en-US" sz="1050" dirty="0"/>
              <a:t> </a:t>
            </a:r>
            <a:r>
              <a:rPr lang="en-US" sz="1050" dirty="0" err="1"/>
              <a:t>voor</a:t>
            </a:r>
            <a:r>
              <a:rPr lang="en-US" sz="1050" dirty="0"/>
              <a:t> </a:t>
            </a:r>
            <a:r>
              <a:rPr lang="en-US" sz="1050" dirty="0" err="1"/>
              <a:t>allemaal</a:t>
            </a:r>
            <a:r>
              <a:rPr lang="en-US" sz="1050" dirty="0"/>
              <a:t> </a:t>
            </a:r>
            <a:r>
              <a:rPr lang="en-US" sz="1050" dirty="0" err="1"/>
              <a:t>ipv</a:t>
            </a:r>
            <a:r>
              <a:rPr lang="en-US" sz="1050" dirty="0"/>
              <a:t> </a:t>
            </a:r>
            <a:r>
              <a:rPr lang="en-US" sz="1050" dirty="0" err="1"/>
              <a:t>beste</a:t>
            </a:r>
            <a:r>
              <a:rPr lang="en-US" sz="1050" dirty="0"/>
              <a:t> </a:t>
            </a:r>
            <a:r>
              <a:rPr lang="en-US" sz="1050" dirty="0" err="1"/>
              <a:t>voor</a:t>
            </a:r>
            <a:r>
              <a:rPr lang="en-US" sz="1050" dirty="0"/>
              <a:t> </a:t>
            </a:r>
            <a:r>
              <a:rPr lang="en-US" sz="1050" dirty="0" err="1"/>
              <a:t>mij</a:t>
            </a:r>
            <a:endParaRPr lang="en-US" sz="1050" dirty="0"/>
          </a:p>
          <a:p>
            <a:pPr marL="171450" indent="-171450">
              <a:buFont typeface="Arial" panose="020B0604020202020204" pitchFamily="34" charset="0"/>
              <a:buChar char="•"/>
            </a:pPr>
            <a:r>
              <a:rPr lang="en-US" sz="1050" dirty="0" err="1"/>
              <a:t>Uitdaging</a:t>
            </a:r>
            <a:r>
              <a:rPr lang="en-US" sz="1050" dirty="0"/>
              <a:t>: </a:t>
            </a:r>
            <a:r>
              <a:rPr lang="en-US" sz="1050" dirty="0" err="1"/>
              <a:t>Wie</a:t>
            </a:r>
            <a:r>
              <a:rPr lang="en-US" sz="1050" dirty="0"/>
              <a:t> </a:t>
            </a:r>
            <a:r>
              <a:rPr lang="en-US" sz="1050" dirty="0" err="1"/>
              <a:t>heeft</a:t>
            </a:r>
            <a:r>
              <a:rPr lang="en-US" sz="1050" dirty="0"/>
              <a:t> </a:t>
            </a:r>
            <a:r>
              <a:rPr lang="en-US" sz="1050" dirty="0" err="1"/>
              <a:t>welke</a:t>
            </a:r>
            <a:r>
              <a:rPr lang="en-US" sz="1050" dirty="0"/>
              <a:t> </a:t>
            </a:r>
            <a:r>
              <a:rPr lang="en-US" sz="1050" dirty="0" err="1"/>
              <a:t>middelen</a:t>
            </a:r>
            <a:r>
              <a:rPr lang="en-US" sz="1050" dirty="0"/>
              <a:t> </a:t>
            </a:r>
            <a:r>
              <a:rPr lang="en-US" sz="1050" dirty="0" err="1"/>
              <a:t>en</a:t>
            </a:r>
            <a:r>
              <a:rPr lang="en-US" sz="1050" dirty="0"/>
              <a:t> resources?</a:t>
            </a:r>
          </a:p>
        </p:txBody>
      </p:sp>
      <p:sp>
        <p:nvSpPr>
          <p:cNvPr id="5" name="Rounded Rectangle 4"/>
          <p:cNvSpPr/>
          <p:nvPr/>
        </p:nvSpPr>
        <p:spPr>
          <a:xfrm>
            <a:off x="445849" y="2178239"/>
            <a:ext cx="636550" cy="644365"/>
          </a:xfrm>
          <a:prstGeom prst="roundRect">
            <a:avLst>
              <a:gd name="adj" fmla="val 10682"/>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002060"/>
                </a:solidFill>
              </a:rPr>
              <a:t>Product &amp; </a:t>
            </a:r>
            <a:r>
              <a:rPr lang="en-US" sz="900" dirty="0" err="1">
                <a:solidFill>
                  <a:srgbClr val="002060"/>
                </a:solidFill>
              </a:rPr>
              <a:t>Markt</a:t>
            </a:r>
            <a:endParaRPr lang="en-US" sz="900" dirty="0">
              <a:solidFill>
                <a:srgbClr val="002060"/>
              </a:solidFill>
            </a:endParaRPr>
          </a:p>
        </p:txBody>
      </p:sp>
      <p:sp>
        <p:nvSpPr>
          <p:cNvPr id="11" name="Rounded Rectangle 10"/>
          <p:cNvSpPr/>
          <p:nvPr/>
        </p:nvSpPr>
        <p:spPr>
          <a:xfrm>
            <a:off x="445849" y="2878296"/>
            <a:ext cx="636550" cy="644365"/>
          </a:xfrm>
          <a:prstGeom prst="roundRect">
            <a:avLst>
              <a:gd name="adj" fmla="val 10682"/>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rgbClr val="002060"/>
                </a:solidFill>
              </a:rPr>
              <a:t>Organisatie</a:t>
            </a:r>
            <a:endParaRPr lang="en-US" sz="900" dirty="0">
              <a:solidFill>
                <a:srgbClr val="002060"/>
              </a:solidFill>
            </a:endParaRPr>
          </a:p>
        </p:txBody>
      </p:sp>
      <p:sp>
        <p:nvSpPr>
          <p:cNvPr id="12" name="Rounded Rectangle 11"/>
          <p:cNvSpPr/>
          <p:nvPr/>
        </p:nvSpPr>
        <p:spPr>
          <a:xfrm>
            <a:off x="445849" y="3574443"/>
            <a:ext cx="636550" cy="644365"/>
          </a:xfrm>
          <a:prstGeom prst="roundRect">
            <a:avLst>
              <a:gd name="adj" fmla="val 10682"/>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solidFill>
                  <a:srgbClr val="002060"/>
                </a:solidFill>
              </a:rPr>
              <a:t>Techniek</a:t>
            </a:r>
            <a:endParaRPr lang="en-US" sz="900" dirty="0">
              <a:solidFill>
                <a:srgbClr val="002060"/>
              </a:solidFill>
            </a:endParaRPr>
          </a:p>
        </p:txBody>
      </p:sp>
    </p:spTree>
    <p:extLst>
      <p:ext uri="{BB962C8B-B14F-4D97-AF65-F5344CB8AC3E}">
        <p14:creationId xmlns:p14="http://schemas.microsoft.com/office/powerpoint/2010/main" val="2920758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Huidige</a:t>
            </a:r>
            <a:r>
              <a:rPr lang="en-US" dirty="0"/>
              <a:t> </a:t>
            </a:r>
            <a:r>
              <a:rPr lang="en-US" dirty="0" err="1"/>
              <a:t>aanpak</a:t>
            </a:r>
            <a:r>
              <a:rPr lang="en-US" dirty="0"/>
              <a:t> </a:t>
            </a:r>
            <a:r>
              <a:rPr lang="en-US" dirty="0" err="1"/>
              <a:t>voor</a:t>
            </a:r>
            <a:r>
              <a:rPr lang="en-US" dirty="0"/>
              <a:t> data </a:t>
            </a:r>
            <a:r>
              <a:rPr lang="en-US" dirty="0" err="1"/>
              <a:t>deling</a:t>
            </a:r>
            <a:endParaRPr lang="en-US"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28</a:t>
            </a:fld>
            <a:endParaRPr lang="nl-NL" dirty="0"/>
          </a:p>
        </p:txBody>
      </p:sp>
      <p:sp>
        <p:nvSpPr>
          <p:cNvPr id="3" name="Content Placeholder 2"/>
          <p:cNvSpPr>
            <a:spLocks noGrp="1"/>
          </p:cNvSpPr>
          <p:nvPr>
            <p:ph idx="1"/>
          </p:nvPr>
        </p:nvSpPr>
        <p:spPr/>
        <p:txBody>
          <a:bodyPr>
            <a:normAutofit/>
          </a:bodyPr>
          <a:lstStyle/>
          <a:p>
            <a:r>
              <a:rPr lang="nl-NL" sz="1800" dirty="0"/>
              <a:t>Het NLIP programma speelt al in op voordelen in efficiëntie en effectiviteit door datadeling te stimuleren en gezamenlijke standaarden te zetten</a:t>
            </a:r>
          </a:p>
          <a:p>
            <a:r>
              <a:rPr lang="nl-NL" sz="1800" dirty="0"/>
              <a:t>NLIP coördineert dat marktpartijen zoveel mogelijk standaardiseren</a:t>
            </a:r>
          </a:p>
          <a:p>
            <a:r>
              <a:rPr lang="nl-NL" sz="1800" dirty="0"/>
              <a:t>Doelstellingen voor datadeling zijn niet altijd helder</a:t>
            </a:r>
          </a:p>
          <a:p>
            <a:endParaRPr lang="nl-NL" sz="1800" dirty="0"/>
          </a:p>
          <a:p>
            <a:r>
              <a:rPr lang="nl-NL" sz="1800" dirty="0"/>
              <a:t>Huidige data flow:</a:t>
            </a:r>
          </a:p>
          <a:p>
            <a:pPr lvl="1"/>
            <a:r>
              <a:rPr lang="nl-NL" sz="1400" dirty="0"/>
              <a:t>Individuele data lokaal</a:t>
            </a:r>
          </a:p>
          <a:p>
            <a:pPr lvl="1"/>
            <a:r>
              <a:rPr lang="nl-NL" sz="1400" dirty="0"/>
              <a:t>Centrale structuur gefaciliteerd</a:t>
            </a:r>
            <a:br>
              <a:rPr lang="nl-NL" sz="1400" dirty="0"/>
            </a:br>
            <a:r>
              <a:rPr lang="nl-NL" sz="1400" dirty="0"/>
              <a:t>door </a:t>
            </a:r>
            <a:r>
              <a:rPr lang="nl-NL" sz="1400" dirty="0" err="1"/>
              <a:t>bijv</a:t>
            </a:r>
            <a:r>
              <a:rPr lang="nl-NL" sz="1400" dirty="0"/>
              <a:t> Portbase, </a:t>
            </a:r>
            <a:r>
              <a:rPr lang="nl-NL" sz="1400" dirty="0" err="1"/>
              <a:t>Cargonaut</a:t>
            </a:r>
            <a:endParaRPr lang="nl-NL" sz="1400" dirty="0"/>
          </a:p>
          <a:p>
            <a:pPr lvl="1"/>
            <a:r>
              <a:rPr lang="nl-NL" sz="1400" dirty="0"/>
              <a:t>Centrale scheiding van rechten bewaakt</a:t>
            </a:r>
          </a:p>
          <a:p>
            <a:pPr lvl="1"/>
            <a:r>
              <a:rPr lang="nl-NL" sz="1400" dirty="0" err="1"/>
              <a:t>De-centraal</a:t>
            </a:r>
            <a:r>
              <a:rPr lang="nl-NL" sz="1400" dirty="0"/>
              <a:t> informatie verstrekken</a:t>
            </a:r>
          </a:p>
          <a:p>
            <a:endParaRPr lang="nl-NL" sz="1800" dirty="0"/>
          </a:p>
        </p:txBody>
      </p:sp>
      <p:cxnSp>
        <p:nvCxnSpPr>
          <p:cNvPr id="8" name="Straight Arrow Connector 7"/>
          <p:cNvCxnSpPr>
            <a:endCxn id="17" idx="2"/>
          </p:cNvCxnSpPr>
          <p:nvPr/>
        </p:nvCxnSpPr>
        <p:spPr>
          <a:xfrm flipH="1" flipV="1">
            <a:off x="6066761" y="3176574"/>
            <a:ext cx="108653" cy="717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56152" y="3154914"/>
            <a:ext cx="300314" cy="3208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6357754" y="3011381"/>
            <a:ext cx="1284362" cy="883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Picture 2" descr="http://www.mhsaoit.com/images/Database_Design/database-visua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9835" y="2379271"/>
            <a:ext cx="1119391" cy="827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digitalinsightresearch.in/uploads/imagelibrary/database2.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76323" y="2436695"/>
            <a:ext cx="780875" cy="7398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3.bp.blogspot.com/-mx6UGHG8a3s/VbDWLEBrSRI/AAAAAAAAC-k/LhnoG7HzViE/s1600/data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9111" y="3662005"/>
            <a:ext cx="295614" cy="2947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3.bp.blogspot.com/-mx6UGHG8a3s/VbDWLEBrSRI/AAAAAAAAC-k/LhnoG7HzViE/s1600/data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737" y="3328430"/>
            <a:ext cx="295614" cy="2947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3.bp.blogspot.com/-mx6UGHG8a3s/VbDWLEBrSRI/AAAAAAAAC-k/LhnoG7HzViE/s1600/data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308" y="3653190"/>
            <a:ext cx="295614" cy="29476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a:endCxn id="16" idx="1"/>
          </p:cNvCxnSpPr>
          <p:nvPr/>
        </p:nvCxnSpPr>
        <p:spPr>
          <a:xfrm>
            <a:off x="6427737" y="2792959"/>
            <a:ext cx="1132098"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882934" y="3164249"/>
            <a:ext cx="243615" cy="72081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9228" name="Picture 12" descr="http://www.courseacourse.fr/uploads/book/Transport%20International.jpg"/>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31179"/>
          <a:stretch/>
        </p:blipFill>
        <p:spPr bwMode="auto">
          <a:xfrm>
            <a:off x="5891455" y="3310618"/>
            <a:ext cx="2228076" cy="1381576"/>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p:nvPr/>
        </p:nvCxnSpPr>
        <p:spPr>
          <a:xfrm flipH="1">
            <a:off x="7397105" y="3083799"/>
            <a:ext cx="312081" cy="27855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6886082" y="3149224"/>
            <a:ext cx="980777" cy="98308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53" name="Picture 52"/>
          <p:cNvPicPr>
            <a:picLocks noChangeAspect="1"/>
          </p:cNvPicPr>
          <p:nvPr/>
        </p:nvPicPr>
        <p:blipFill>
          <a:blip r:embed="rId7"/>
          <a:stretch>
            <a:fillRect/>
          </a:stretch>
        </p:blipFill>
        <p:spPr>
          <a:xfrm>
            <a:off x="6668465" y="2348624"/>
            <a:ext cx="581756" cy="392350"/>
          </a:xfrm>
          <a:prstGeom prst="rect">
            <a:avLst/>
          </a:prstGeom>
        </p:spPr>
      </p:pic>
    </p:spTree>
    <p:extLst>
      <p:ext uri="{BB962C8B-B14F-4D97-AF65-F5344CB8AC3E}">
        <p14:creationId xmlns:p14="http://schemas.microsoft.com/office/powerpoint/2010/main" val="675695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Huidig beschikbare databronnen</a:t>
            </a:r>
          </a:p>
        </p:txBody>
      </p:sp>
      <p:sp>
        <p:nvSpPr>
          <p:cNvPr id="4" name="Slide Number Placeholder 3"/>
          <p:cNvSpPr>
            <a:spLocks noGrp="1"/>
          </p:cNvSpPr>
          <p:nvPr>
            <p:ph type="sldNum" sz="quarter" idx="12"/>
          </p:nvPr>
        </p:nvSpPr>
        <p:spPr/>
        <p:txBody>
          <a:bodyPr/>
          <a:lstStyle/>
          <a:p>
            <a:fld id="{DDA46E91-AB01-4822-8E70-3764F4A6B580}" type="slidenum">
              <a:rPr lang="nl-NL" smtClean="0"/>
              <a:pPr/>
              <a:t>29</a:t>
            </a:fld>
            <a:endParaRPr lang="nl-NL" dirty="0"/>
          </a:p>
        </p:txBody>
      </p:sp>
      <p:sp>
        <p:nvSpPr>
          <p:cNvPr id="3" name="Content Placeholder 2"/>
          <p:cNvSpPr>
            <a:spLocks noGrp="1"/>
          </p:cNvSpPr>
          <p:nvPr>
            <p:ph idx="1"/>
          </p:nvPr>
        </p:nvSpPr>
        <p:spPr/>
        <p:txBody>
          <a:bodyPr>
            <a:normAutofit/>
          </a:bodyPr>
          <a:lstStyle/>
          <a:p>
            <a:r>
              <a:rPr lang="nl-NL" sz="1800" dirty="0"/>
              <a:t>Situatie is nu dat er relatief veel databronnen zijn, voor individueel belang</a:t>
            </a:r>
          </a:p>
          <a:p>
            <a:r>
              <a:rPr lang="nl-NL" sz="1800" dirty="0"/>
              <a:t>Veel data zit in het operationele proces, met ogenschijnlijk redelijke kwaliteit</a:t>
            </a:r>
          </a:p>
          <a:p>
            <a:r>
              <a:rPr lang="nl-NL" sz="1800" dirty="0"/>
              <a:t>Bronnen zijn versnipperd in de keten, met voornamelijk lokale definities</a:t>
            </a:r>
          </a:p>
          <a:p>
            <a:r>
              <a:rPr lang="nl-NL" sz="1800" dirty="0"/>
              <a:t>Koppelingen zijn lokaal en uitzonderlijk, niet voor het grotere belang</a:t>
            </a:r>
          </a:p>
          <a:p>
            <a:r>
              <a:rPr lang="nl-NL" sz="1800" dirty="0"/>
              <a:t>De muurtjes tussen partijen belemmeren verdere samenwerking (met name op gebied van keten analyse)</a:t>
            </a:r>
          </a:p>
        </p:txBody>
      </p:sp>
      <p:grpSp>
        <p:nvGrpSpPr>
          <p:cNvPr id="7" name="Group 6"/>
          <p:cNvGrpSpPr/>
          <p:nvPr/>
        </p:nvGrpSpPr>
        <p:grpSpPr>
          <a:xfrm>
            <a:off x="1517568" y="2854482"/>
            <a:ext cx="3077292" cy="1638058"/>
            <a:chOff x="4402402" y="2328033"/>
            <a:chExt cx="4276157" cy="2276221"/>
          </a:xfrm>
        </p:grpSpPr>
        <p:pic>
          <p:nvPicPr>
            <p:cNvPr id="9220" name="Picture 4" descr="http://3.bp.blogspot.com/-mx6UGHG8a3s/VbDWLEBrSRI/AAAAAAAAC-k/LhnoG7HzViE/s1600/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402" y="2927801"/>
              <a:ext cx="616810" cy="615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3.bp.blogspot.com/-mx6UGHG8a3s/VbDWLEBrSRI/AAAAAAAAC-k/LhnoG7HzViE/s1600/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800" y="2435006"/>
              <a:ext cx="616810" cy="615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3.bp.blogspot.com/-mx6UGHG8a3s/VbDWLEBrSRI/AAAAAAAAC-k/LhnoG7HzViE/s1600/data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749" y="2927801"/>
              <a:ext cx="616810" cy="615032"/>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www.courseacourse.fr/uploads/book/Transport%20International.jp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31179"/>
            <a:stretch/>
          </p:blipFill>
          <p:spPr bwMode="auto">
            <a:xfrm>
              <a:off x="5323167" y="3222678"/>
              <a:ext cx="2228076" cy="13815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4943506" y="3440426"/>
              <a:ext cx="586211" cy="473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0" idx="2"/>
            </p:cNvCxnSpPr>
            <p:nvPr/>
          </p:nvCxnSpPr>
          <p:spPr>
            <a:xfrm flipV="1">
              <a:off x="6437205" y="3050038"/>
              <a:ext cx="0" cy="275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228" idx="3"/>
            </p:cNvCxnSpPr>
            <p:nvPr/>
          </p:nvCxnSpPr>
          <p:spPr>
            <a:xfrm flipV="1">
              <a:off x="7551243" y="3511486"/>
              <a:ext cx="641503" cy="4019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698969" y="2764797"/>
              <a:ext cx="1378652" cy="386485"/>
            </a:xfrm>
            <a:prstGeom prst="straightConnector1">
              <a:avLst/>
            </a:prstGeom>
            <a:ln w="12700">
              <a:prstDash val="dash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220" idx="3"/>
            </p:cNvCxnSpPr>
            <p:nvPr/>
          </p:nvCxnSpPr>
          <p:spPr>
            <a:xfrm flipV="1">
              <a:off x="5019212" y="2764797"/>
              <a:ext cx="1132350" cy="470520"/>
            </a:xfrm>
            <a:prstGeom prst="straightConnector1">
              <a:avLst/>
            </a:prstGeom>
            <a:ln w="12700">
              <a:prstDash val="dashDot"/>
              <a:headEnd type="triangle"/>
              <a:tailEnd type="triangle"/>
            </a:ln>
          </p:spPr>
          <p:style>
            <a:lnRef idx="2">
              <a:schemeClr val="accent1"/>
            </a:lnRef>
            <a:fillRef idx="0">
              <a:schemeClr val="accent1"/>
            </a:fillRef>
            <a:effectRef idx="1">
              <a:schemeClr val="accent1"/>
            </a:effectRef>
            <a:fontRef idx="minor">
              <a:schemeClr val="tx1"/>
            </a:fontRef>
          </p:style>
        </p:cxnSp>
        <p:pic>
          <p:nvPicPr>
            <p:cNvPr id="9222" name="Picture 6" descr="http://cdn.mysitemyway.com/etc-mysitemyway/icons/legacy-previews/icons-256/blue-chrome-rain-icons-business/078428-blue-chrome-rain-icon-business-w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746" y="2328033"/>
              <a:ext cx="649943" cy="1214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cdn.mysitemyway.com/etc-mysitemyway/icons/legacy-previews/icons-256/blue-chrome-rain-icons-business/078428-blue-chrome-rain-icon-business-w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708" y="2328033"/>
              <a:ext cx="649943" cy="1214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650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Project bestaat uit 3 fasen</a:t>
            </a:r>
            <a:endParaRPr lang="en-US"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3</a:t>
            </a:fld>
            <a:endParaRPr lang="nl-NL" dirty="0"/>
          </a:p>
        </p:txBody>
      </p:sp>
      <p:graphicFrame>
        <p:nvGraphicFramePr>
          <p:cNvPr id="6" name="Diagram 5"/>
          <p:cNvGraphicFramePr/>
          <p:nvPr>
            <p:extLst/>
          </p:nvPr>
        </p:nvGraphicFramePr>
        <p:xfrm>
          <a:off x="720335" y="740586"/>
          <a:ext cx="7966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48615" y="2634086"/>
            <a:ext cx="449162" cy="276999"/>
          </a:xfrm>
          <a:prstGeom prst="rect">
            <a:avLst/>
          </a:prstGeom>
          <a:noFill/>
        </p:spPr>
        <p:txBody>
          <a:bodyPr wrap="none" rtlCol="0">
            <a:spAutoFit/>
          </a:bodyPr>
          <a:lstStyle/>
          <a:p>
            <a:r>
              <a:rPr lang="nl-NL" sz="1200" dirty="0"/>
              <a:t>Feb</a:t>
            </a:r>
            <a:endParaRPr lang="en-US" sz="1200" dirty="0"/>
          </a:p>
        </p:txBody>
      </p:sp>
      <p:sp>
        <p:nvSpPr>
          <p:cNvPr id="8" name="TextBox 7"/>
          <p:cNvSpPr txBox="1"/>
          <p:nvPr/>
        </p:nvSpPr>
        <p:spPr>
          <a:xfrm>
            <a:off x="7550442" y="2634086"/>
            <a:ext cx="380232" cy="276999"/>
          </a:xfrm>
          <a:prstGeom prst="rect">
            <a:avLst/>
          </a:prstGeom>
          <a:noFill/>
        </p:spPr>
        <p:txBody>
          <a:bodyPr wrap="none" rtlCol="0">
            <a:spAutoFit/>
          </a:bodyPr>
          <a:lstStyle/>
          <a:p>
            <a:r>
              <a:rPr lang="nl-NL" sz="1200" dirty="0"/>
              <a:t>Jul</a:t>
            </a:r>
            <a:endParaRPr lang="en-US" sz="1200" dirty="0"/>
          </a:p>
        </p:txBody>
      </p:sp>
      <p:sp>
        <p:nvSpPr>
          <p:cNvPr id="9" name="TextBox 8"/>
          <p:cNvSpPr txBox="1"/>
          <p:nvPr/>
        </p:nvSpPr>
        <p:spPr>
          <a:xfrm>
            <a:off x="3553713" y="2634086"/>
            <a:ext cx="423514" cy="276999"/>
          </a:xfrm>
          <a:prstGeom prst="rect">
            <a:avLst/>
          </a:prstGeom>
          <a:noFill/>
        </p:spPr>
        <p:txBody>
          <a:bodyPr wrap="none" rtlCol="0">
            <a:spAutoFit/>
          </a:bodyPr>
          <a:lstStyle/>
          <a:p>
            <a:r>
              <a:rPr lang="nl-NL" sz="1200" dirty="0"/>
              <a:t>Apr</a:t>
            </a:r>
            <a:endParaRPr lang="en-US" sz="1200" dirty="0"/>
          </a:p>
        </p:txBody>
      </p:sp>
      <p:sp>
        <p:nvSpPr>
          <p:cNvPr id="10" name="TextBox 9"/>
          <p:cNvSpPr txBox="1"/>
          <p:nvPr/>
        </p:nvSpPr>
        <p:spPr>
          <a:xfrm>
            <a:off x="2201164" y="2634086"/>
            <a:ext cx="449162" cy="276999"/>
          </a:xfrm>
          <a:prstGeom prst="rect">
            <a:avLst/>
          </a:prstGeom>
          <a:noFill/>
        </p:spPr>
        <p:txBody>
          <a:bodyPr wrap="none" rtlCol="0">
            <a:spAutoFit/>
          </a:bodyPr>
          <a:lstStyle/>
          <a:p>
            <a:r>
              <a:rPr lang="nl-NL" sz="1200" dirty="0"/>
              <a:t>Mar</a:t>
            </a:r>
            <a:endParaRPr lang="en-US" sz="1200" dirty="0"/>
          </a:p>
        </p:txBody>
      </p:sp>
      <p:sp>
        <p:nvSpPr>
          <p:cNvPr id="11" name="TextBox 10"/>
          <p:cNvSpPr txBox="1"/>
          <p:nvPr/>
        </p:nvSpPr>
        <p:spPr>
          <a:xfrm>
            <a:off x="4880614" y="2634086"/>
            <a:ext cx="431528" cy="276999"/>
          </a:xfrm>
          <a:prstGeom prst="rect">
            <a:avLst/>
          </a:prstGeom>
          <a:noFill/>
        </p:spPr>
        <p:txBody>
          <a:bodyPr wrap="none" rtlCol="0">
            <a:spAutoFit/>
          </a:bodyPr>
          <a:lstStyle/>
          <a:p>
            <a:r>
              <a:rPr lang="nl-NL" sz="1200" dirty="0"/>
              <a:t>Mei</a:t>
            </a:r>
            <a:endParaRPr lang="en-US" sz="1200" dirty="0"/>
          </a:p>
        </p:txBody>
      </p:sp>
      <p:sp>
        <p:nvSpPr>
          <p:cNvPr id="12" name="TextBox 11"/>
          <p:cNvSpPr txBox="1"/>
          <p:nvPr/>
        </p:nvSpPr>
        <p:spPr>
          <a:xfrm>
            <a:off x="6215529" y="2634086"/>
            <a:ext cx="431528" cy="276999"/>
          </a:xfrm>
          <a:prstGeom prst="rect">
            <a:avLst/>
          </a:prstGeom>
          <a:noFill/>
        </p:spPr>
        <p:txBody>
          <a:bodyPr wrap="none" rtlCol="0">
            <a:spAutoFit/>
          </a:bodyPr>
          <a:lstStyle/>
          <a:p>
            <a:r>
              <a:rPr lang="nl-NL" sz="1200" dirty="0"/>
              <a:t>Jun</a:t>
            </a:r>
            <a:endParaRPr lang="en-US" sz="12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771" y="2611217"/>
            <a:ext cx="417384" cy="36220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7057" y="2611217"/>
            <a:ext cx="417384" cy="362205"/>
          </a:xfrm>
          <a:prstGeom prst="rect">
            <a:avLst/>
          </a:prstGeom>
        </p:spPr>
      </p:pic>
      <p:cxnSp>
        <p:nvCxnSpPr>
          <p:cNvPr id="15" name="Straight Connector 14"/>
          <p:cNvCxnSpPr/>
          <p:nvPr/>
        </p:nvCxnSpPr>
        <p:spPr>
          <a:xfrm>
            <a:off x="8434575" y="2490125"/>
            <a:ext cx="0" cy="559166"/>
          </a:xfrm>
          <a:prstGeom prst="line">
            <a:avLst/>
          </a:prstGeom>
          <a:ln w="19050">
            <a:solidFill>
              <a:srgbClr val="C00000"/>
            </a:solidFill>
            <a:prstDash val="lgDash"/>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7191" y="2611217"/>
            <a:ext cx="417384" cy="362205"/>
          </a:xfrm>
          <a:prstGeom prst="rect">
            <a:avLst/>
          </a:prstGeom>
        </p:spPr>
      </p:pic>
    </p:spTree>
    <p:extLst>
      <p:ext uri="{BB962C8B-B14F-4D97-AF65-F5344CB8AC3E}">
        <p14:creationId xmlns:p14="http://schemas.microsoft.com/office/powerpoint/2010/main" val="114841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96" y="1723547"/>
            <a:ext cx="8006655" cy="368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nl-NL" dirty="0" err="1"/>
              <a:t>Outline</a:t>
            </a:r>
            <a:endParaRPr lang="nl-NL" dirty="0"/>
          </a:p>
        </p:txBody>
      </p:sp>
      <p:sp>
        <p:nvSpPr>
          <p:cNvPr id="2" name="Content Placeholder 1"/>
          <p:cNvSpPr>
            <a:spLocks noGrp="1"/>
          </p:cNvSpPr>
          <p:nvPr>
            <p:ph idx="1"/>
          </p:nvPr>
        </p:nvSpPr>
        <p:spPr/>
        <p:txBody>
          <a:bodyPr>
            <a:normAutofit/>
          </a:bodyPr>
          <a:lstStyle/>
          <a:p>
            <a:pPr marL="457200" indent="-457200">
              <a:lnSpc>
                <a:spcPct val="150000"/>
              </a:lnSpc>
              <a:buFont typeface="+mj-lt"/>
              <a:buAutoNum type="arabicPeriod"/>
            </a:pPr>
            <a:r>
              <a:rPr lang="nl-NL" sz="1800" dirty="0"/>
              <a:t>Beschikbare databronnen en huidige aanpak</a:t>
            </a:r>
          </a:p>
          <a:p>
            <a:pPr marL="457200" indent="-457200">
              <a:lnSpc>
                <a:spcPct val="150000"/>
              </a:lnSpc>
              <a:buFont typeface="+mj-lt"/>
              <a:buAutoNum type="arabicPeriod"/>
            </a:pPr>
            <a:r>
              <a:rPr lang="nl-NL" sz="1800" dirty="0"/>
              <a:t>Wat hindert partijen</a:t>
            </a:r>
          </a:p>
          <a:p>
            <a:pPr marL="457200" indent="-457200">
              <a:lnSpc>
                <a:spcPct val="150000"/>
              </a:lnSpc>
              <a:buFont typeface="+mj-lt"/>
              <a:buAutoNum type="arabicPeriod"/>
            </a:pPr>
            <a:r>
              <a:rPr lang="nl-NL" sz="1800" dirty="0"/>
              <a:t>Benodigde competenties</a:t>
            </a:r>
          </a:p>
          <a:p>
            <a:pPr marL="457200" indent="-457200">
              <a:lnSpc>
                <a:spcPct val="150000"/>
              </a:lnSpc>
              <a:buFont typeface="+mj-lt"/>
              <a:buAutoNum type="arabicPeriod"/>
            </a:pPr>
            <a:r>
              <a:rPr lang="nl-NL" sz="1800" dirty="0"/>
              <a:t>Mogelijke aanpak: </a:t>
            </a:r>
            <a:r>
              <a:rPr lang="nl-NL" sz="1800" dirty="0" err="1"/>
              <a:t>lean</a:t>
            </a:r>
            <a:r>
              <a:rPr lang="nl-NL" sz="1800" dirty="0"/>
              <a:t> startup</a:t>
            </a:r>
          </a:p>
          <a:p>
            <a:pPr marL="457200" indent="-457200">
              <a:lnSpc>
                <a:spcPct val="150000"/>
              </a:lnSpc>
              <a:buFont typeface="+mj-lt"/>
              <a:buAutoNum type="arabicPeriod"/>
            </a:pPr>
            <a:r>
              <a:rPr lang="nl-NL" sz="1800" dirty="0"/>
              <a:t>Aanbevelingen</a:t>
            </a:r>
          </a:p>
          <a:p>
            <a:pPr marL="0" indent="0">
              <a:lnSpc>
                <a:spcPct val="150000"/>
              </a:lnSpc>
              <a:buNone/>
            </a:pPr>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30</a:t>
            </a:fld>
            <a:endParaRPr lang="nl-NL" dirty="0"/>
          </a:p>
        </p:txBody>
      </p:sp>
    </p:spTree>
    <p:extLst>
      <p:ext uri="{BB962C8B-B14F-4D97-AF65-F5344CB8AC3E}">
        <p14:creationId xmlns:p14="http://schemas.microsoft.com/office/powerpoint/2010/main" val="367253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Gevoeligheden</a:t>
            </a:r>
            <a:endParaRPr lang="en-US"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31</a:t>
            </a:fld>
            <a:endParaRPr lang="nl-NL" dirty="0"/>
          </a:p>
        </p:txBody>
      </p:sp>
      <p:sp>
        <p:nvSpPr>
          <p:cNvPr id="3" name="Content Placeholder 2"/>
          <p:cNvSpPr>
            <a:spLocks noGrp="1"/>
          </p:cNvSpPr>
          <p:nvPr>
            <p:ph idx="1"/>
          </p:nvPr>
        </p:nvSpPr>
        <p:spPr/>
        <p:txBody>
          <a:bodyPr>
            <a:normAutofit/>
          </a:bodyPr>
          <a:lstStyle/>
          <a:p>
            <a:r>
              <a:rPr lang="nl-NL" sz="1800" dirty="0"/>
              <a:t>Data kán (concurrentie-)gevoelig zijn op het moment dat anderen het kunnen vertalen in informatie of kennis.</a:t>
            </a:r>
          </a:p>
          <a:p>
            <a:r>
              <a:rPr lang="nl-NL" sz="1800" dirty="0"/>
              <a:t>Opvallend is dat partijen vaak de </a:t>
            </a:r>
            <a:r>
              <a:rPr lang="nl-NL" sz="1800" b="1" dirty="0"/>
              <a:t>data</a:t>
            </a:r>
            <a:r>
              <a:rPr lang="nl-NL" sz="1800" dirty="0"/>
              <a:t> als gevoelig bestempelen (in tegenstelling tot de </a:t>
            </a:r>
            <a:r>
              <a:rPr lang="nl-NL" sz="1800" b="1" dirty="0"/>
              <a:t>informatie</a:t>
            </a:r>
            <a:r>
              <a:rPr lang="nl-NL" sz="1800" dirty="0"/>
              <a:t>), maar criteria daarvoor erg diffuus zijn.</a:t>
            </a:r>
          </a:p>
          <a:p>
            <a:r>
              <a:rPr lang="nl-NL" sz="1800" dirty="0"/>
              <a:t>Bijvoorbeeld:</a:t>
            </a:r>
          </a:p>
          <a:p>
            <a:pPr lvl="1"/>
            <a:r>
              <a:rPr lang="en-US" sz="1200" dirty="0"/>
              <a:t>Data over </a:t>
            </a:r>
            <a:r>
              <a:rPr lang="en-US" sz="1200" dirty="0" err="1"/>
              <a:t>een</a:t>
            </a:r>
            <a:r>
              <a:rPr lang="en-US" sz="1200" dirty="0"/>
              <a:t> transport </a:t>
            </a:r>
            <a:r>
              <a:rPr lang="en-US" sz="1200" dirty="0" err="1"/>
              <a:t>hoeft</a:t>
            </a:r>
            <a:r>
              <a:rPr lang="en-US" sz="1200" dirty="0"/>
              <a:t> </a:t>
            </a:r>
            <a:r>
              <a:rPr lang="en-US" sz="1200" dirty="0" err="1"/>
              <a:t>niet</a:t>
            </a:r>
            <a:r>
              <a:rPr lang="en-US" sz="1200" dirty="0"/>
              <a:t> </a:t>
            </a:r>
            <a:r>
              <a:rPr lang="en-US" sz="1200" dirty="0" err="1"/>
              <a:t>gevoelig</a:t>
            </a:r>
            <a:r>
              <a:rPr lang="en-US" sz="1200" dirty="0"/>
              <a:t> </a:t>
            </a:r>
            <a:r>
              <a:rPr lang="en-US" sz="1200" dirty="0" err="1"/>
              <a:t>te</a:t>
            </a:r>
            <a:r>
              <a:rPr lang="en-US" sz="1200" dirty="0"/>
              <a:t> </a:t>
            </a:r>
            <a:r>
              <a:rPr lang="en-US" sz="1200" dirty="0" err="1"/>
              <a:t>zijn</a:t>
            </a:r>
            <a:r>
              <a:rPr lang="en-US" sz="1200" dirty="0"/>
              <a:t>,</a:t>
            </a:r>
            <a:br>
              <a:rPr lang="en-US" sz="1200" dirty="0"/>
            </a:br>
            <a:r>
              <a:rPr lang="en-US" sz="1200" dirty="0"/>
              <a:t>maar </a:t>
            </a:r>
            <a:r>
              <a:rPr lang="en-US" sz="1200" dirty="0" err="1"/>
              <a:t>zodra</a:t>
            </a:r>
            <a:r>
              <a:rPr lang="en-US" sz="1200" dirty="0"/>
              <a:t> de </a:t>
            </a:r>
            <a:r>
              <a:rPr lang="en-US" sz="1200" dirty="0" err="1"/>
              <a:t>prijs</a:t>
            </a:r>
            <a:r>
              <a:rPr lang="en-US" sz="1200" dirty="0"/>
              <a:t> </a:t>
            </a:r>
            <a:r>
              <a:rPr lang="en-US" sz="1200" dirty="0" err="1"/>
              <a:t>eraan</a:t>
            </a:r>
            <a:r>
              <a:rPr lang="en-US" sz="1200" dirty="0"/>
              <a:t> </a:t>
            </a:r>
            <a:r>
              <a:rPr lang="en-US" sz="1200" dirty="0" err="1"/>
              <a:t>toegevoegd</a:t>
            </a:r>
            <a:r>
              <a:rPr lang="en-US" sz="1200" dirty="0"/>
              <a:t> </a:t>
            </a:r>
            <a:r>
              <a:rPr lang="en-US" sz="1200" dirty="0" err="1"/>
              <a:t>wordt</a:t>
            </a:r>
            <a:r>
              <a:rPr lang="en-US" sz="1200" dirty="0"/>
              <a:t> </a:t>
            </a:r>
            <a:r>
              <a:rPr lang="en-US" sz="1200" dirty="0" err="1"/>
              <a:t>wel</a:t>
            </a:r>
            <a:endParaRPr lang="en-US" sz="1200" dirty="0"/>
          </a:p>
          <a:p>
            <a:pPr lvl="1"/>
            <a:r>
              <a:rPr lang="en-US" sz="1200" dirty="0"/>
              <a:t>Data van </a:t>
            </a:r>
            <a:r>
              <a:rPr lang="en-US" sz="1200" dirty="0" err="1"/>
              <a:t>een</a:t>
            </a:r>
            <a:r>
              <a:rPr lang="en-US" sz="1200" dirty="0"/>
              <a:t> </a:t>
            </a:r>
            <a:r>
              <a:rPr lang="en-US" sz="1200" dirty="0" err="1"/>
              <a:t>maand</a:t>
            </a:r>
            <a:r>
              <a:rPr lang="en-US" sz="1200" dirty="0"/>
              <a:t> </a:t>
            </a:r>
            <a:r>
              <a:rPr lang="en-US" sz="1200" dirty="0" err="1"/>
              <a:t>geleden</a:t>
            </a:r>
            <a:r>
              <a:rPr lang="en-US" sz="1200" dirty="0"/>
              <a:t> </a:t>
            </a:r>
            <a:r>
              <a:rPr lang="en-US" sz="1200" dirty="0" err="1"/>
              <a:t>hoeft</a:t>
            </a:r>
            <a:r>
              <a:rPr lang="en-US" sz="1200" dirty="0"/>
              <a:t> </a:t>
            </a:r>
            <a:r>
              <a:rPr lang="en-US" sz="1200" dirty="0" err="1"/>
              <a:t>niet</a:t>
            </a:r>
            <a:r>
              <a:rPr lang="en-US" sz="1200" dirty="0"/>
              <a:t> </a:t>
            </a:r>
            <a:r>
              <a:rPr lang="en-US" sz="1200" dirty="0" err="1"/>
              <a:t>gevoelig</a:t>
            </a:r>
            <a:br>
              <a:rPr lang="en-US" sz="1200" dirty="0"/>
            </a:br>
            <a:r>
              <a:rPr lang="en-US" sz="1200" dirty="0" err="1"/>
              <a:t>te</a:t>
            </a:r>
            <a:r>
              <a:rPr lang="en-US" sz="1200" dirty="0"/>
              <a:t> </a:t>
            </a:r>
            <a:r>
              <a:rPr lang="en-US" sz="1200" dirty="0" err="1"/>
              <a:t>zijn</a:t>
            </a:r>
            <a:r>
              <a:rPr lang="en-US" sz="1200" dirty="0"/>
              <a:t>, maar van </a:t>
            </a:r>
            <a:r>
              <a:rPr lang="en-US" sz="1200" dirty="0" err="1"/>
              <a:t>vandaag</a:t>
            </a:r>
            <a:r>
              <a:rPr lang="en-US" sz="1200" dirty="0"/>
              <a:t> </a:t>
            </a:r>
            <a:r>
              <a:rPr lang="en-US" sz="1200" dirty="0" err="1"/>
              <a:t>misschien</a:t>
            </a:r>
            <a:r>
              <a:rPr lang="en-US" sz="1200" dirty="0"/>
              <a:t> </a:t>
            </a:r>
            <a:r>
              <a:rPr lang="en-US" sz="1200" dirty="0" err="1"/>
              <a:t>wel</a:t>
            </a:r>
            <a:endParaRPr lang="en-US" sz="1200" dirty="0"/>
          </a:p>
          <a:p>
            <a:pPr lvl="1"/>
            <a:r>
              <a:rPr lang="en-US" sz="1200" dirty="0" err="1"/>
              <a:t>Omgekeerd</a:t>
            </a:r>
            <a:r>
              <a:rPr lang="en-US" sz="1200" dirty="0"/>
              <a:t>: het </a:t>
            </a:r>
            <a:r>
              <a:rPr lang="en-US" sz="1200" dirty="0" err="1"/>
              <a:t>hebben</a:t>
            </a:r>
            <a:r>
              <a:rPr lang="en-US" sz="1200" dirty="0"/>
              <a:t> van </a:t>
            </a:r>
            <a:r>
              <a:rPr lang="en-US" sz="1200" dirty="0" err="1"/>
              <a:t>een</a:t>
            </a:r>
            <a:r>
              <a:rPr lang="en-US" sz="1200" dirty="0"/>
              <a:t> </a:t>
            </a:r>
            <a:r>
              <a:rPr lang="en-US" sz="1200" dirty="0" err="1"/>
              <a:t>limiet</a:t>
            </a:r>
            <a:r>
              <a:rPr lang="en-US" sz="1200" dirty="0"/>
              <a:t> van</a:t>
            </a:r>
            <a:br>
              <a:rPr lang="en-US" sz="1200" dirty="0"/>
            </a:br>
            <a:r>
              <a:rPr lang="en-US" sz="1200" dirty="0"/>
              <a:t>max 5000 records </a:t>
            </a:r>
            <a:r>
              <a:rPr lang="en-US" sz="1200" dirty="0" err="1"/>
              <a:t>bij</a:t>
            </a:r>
            <a:r>
              <a:rPr lang="en-US" sz="1200" dirty="0"/>
              <a:t> het </a:t>
            </a:r>
            <a:r>
              <a:rPr lang="en-US" sz="1200" dirty="0" err="1"/>
              <a:t>delen</a:t>
            </a:r>
            <a:r>
              <a:rPr lang="en-US" sz="1200" dirty="0"/>
              <a:t> van data </a:t>
            </a:r>
            <a:r>
              <a:rPr lang="en-US" sz="1200" dirty="0" err="1"/>
              <a:t>kan</a:t>
            </a:r>
            <a:br>
              <a:rPr lang="en-US" sz="1200" dirty="0"/>
            </a:br>
            <a:r>
              <a:rPr lang="en-US" sz="1200" dirty="0" err="1"/>
              <a:t>wel</a:t>
            </a:r>
            <a:r>
              <a:rPr lang="en-US" sz="1200" dirty="0"/>
              <a:t> </a:t>
            </a:r>
            <a:r>
              <a:rPr lang="en-US" sz="1200" dirty="0" err="1"/>
              <a:t>degelijk</a:t>
            </a:r>
            <a:r>
              <a:rPr lang="en-US" sz="1200" dirty="0"/>
              <a:t> </a:t>
            </a:r>
            <a:r>
              <a:rPr lang="en-US" sz="1200" dirty="0" err="1"/>
              <a:t>betekenen</a:t>
            </a:r>
            <a:r>
              <a:rPr lang="en-US" sz="1200" dirty="0"/>
              <a:t> </a:t>
            </a:r>
            <a:r>
              <a:rPr lang="en-US" sz="1200" dirty="0" err="1"/>
              <a:t>dat</a:t>
            </a:r>
            <a:r>
              <a:rPr lang="en-US" sz="1200" dirty="0"/>
              <a:t> </a:t>
            </a:r>
            <a:r>
              <a:rPr lang="en-US" sz="1200" dirty="0" err="1"/>
              <a:t>er</a:t>
            </a:r>
            <a:r>
              <a:rPr lang="en-US" sz="1200" dirty="0"/>
              <a:t> </a:t>
            </a:r>
            <a:r>
              <a:rPr lang="en-US" sz="1200" dirty="0" err="1"/>
              <a:t>belangrijke</a:t>
            </a:r>
            <a:br>
              <a:rPr lang="en-US" sz="1200" dirty="0"/>
            </a:br>
            <a:r>
              <a:rPr lang="en-US" sz="1200" dirty="0" err="1"/>
              <a:t>informatie</a:t>
            </a:r>
            <a:r>
              <a:rPr lang="en-US" sz="1200" dirty="0"/>
              <a:t> </a:t>
            </a:r>
            <a:r>
              <a:rPr lang="en-US" sz="1200" dirty="0" err="1"/>
              <a:t>beschikbaar</a:t>
            </a:r>
            <a:r>
              <a:rPr lang="en-US" sz="1200" dirty="0"/>
              <a:t> </a:t>
            </a:r>
            <a:r>
              <a:rPr lang="en-US" sz="1200" dirty="0" err="1"/>
              <a:t>komt</a:t>
            </a:r>
            <a:endParaRPr lang="en-US" sz="1200" dirty="0"/>
          </a:p>
        </p:txBody>
      </p:sp>
      <p:pic>
        <p:nvPicPr>
          <p:cNvPr id="10248" name="Picture 8" descr="http://mushon.com/wp-content/uploads/2014/01/data-information-knowledge-wisdom-600x3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2482818"/>
            <a:ext cx="2995343" cy="158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75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Met welk doel wordt data gedeeld?</a:t>
            </a:r>
          </a:p>
        </p:txBody>
      </p:sp>
      <p:sp>
        <p:nvSpPr>
          <p:cNvPr id="4" name="Slide Number Placeholder 3"/>
          <p:cNvSpPr>
            <a:spLocks noGrp="1"/>
          </p:cNvSpPr>
          <p:nvPr>
            <p:ph type="sldNum" sz="quarter" idx="12"/>
          </p:nvPr>
        </p:nvSpPr>
        <p:spPr/>
        <p:txBody>
          <a:bodyPr/>
          <a:lstStyle/>
          <a:p>
            <a:fld id="{DDA46E91-AB01-4822-8E70-3764F4A6B580}" type="slidenum">
              <a:rPr lang="nl-NL" smtClean="0"/>
              <a:pPr/>
              <a:t>32</a:t>
            </a:fld>
            <a:endParaRPr lang="nl-NL" dirty="0"/>
          </a:p>
        </p:txBody>
      </p:sp>
      <p:sp>
        <p:nvSpPr>
          <p:cNvPr id="3" name="Content Placeholder 2"/>
          <p:cNvSpPr>
            <a:spLocks noGrp="1"/>
          </p:cNvSpPr>
          <p:nvPr>
            <p:ph idx="1"/>
          </p:nvPr>
        </p:nvSpPr>
        <p:spPr/>
        <p:txBody>
          <a:bodyPr>
            <a:normAutofit/>
          </a:bodyPr>
          <a:lstStyle/>
          <a:p>
            <a:r>
              <a:rPr lang="nl-NL" sz="1800" dirty="0"/>
              <a:t>Onduidelijkheid over het doel achter data deling werkt belemmerend</a:t>
            </a:r>
          </a:p>
          <a:p>
            <a:r>
              <a:rPr lang="nl-NL" sz="1800" dirty="0"/>
              <a:t>Door in te spelen op het achterliggende doel van partijen (bijvoorbeeld hogere efficiëntie voor standaard transporten, of hogere kwaliteit voor </a:t>
            </a:r>
            <a:r>
              <a:rPr lang="nl-NL" sz="1800" dirty="0" err="1"/>
              <a:t>Pharma</a:t>
            </a:r>
            <a:r>
              <a:rPr lang="nl-NL" sz="1800" dirty="0"/>
              <a:t>) zal weerstand om data te delen afnemen</a:t>
            </a:r>
          </a:p>
        </p:txBody>
      </p:sp>
      <p:pic>
        <p:nvPicPr>
          <p:cNvPr id="11268" name="Picture 4" descr="http://mushon.com/wp-content/uploads/2014/01/data-information-knowledge-wisdom-600x3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095" y="2529498"/>
            <a:ext cx="2790825" cy="1479137"/>
          </a:xfrm>
          <a:prstGeom prst="rect">
            <a:avLst/>
          </a:prstGeom>
          <a:noFill/>
          <a:extLst>
            <a:ext uri="{909E8E84-426E-40DD-AFC4-6F175D3DCCD1}">
              <a14:hiddenFill xmlns:a14="http://schemas.microsoft.com/office/drawing/2010/main">
                <a:solidFill>
                  <a:srgbClr val="FFFFFF"/>
                </a:solidFill>
              </a14:hiddenFill>
            </a:ext>
          </a:extLst>
        </p:spPr>
      </p:pic>
      <p:sp>
        <p:nvSpPr>
          <p:cNvPr id="6" name="Up Arrow 5"/>
          <p:cNvSpPr/>
          <p:nvPr/>
        </p:nvSpPr>
        <p:spPr>
          <a:xfrm>
            <a:off x="2720974" y="2508661"/>
            <a:ext cx="393700" cy="1479137"/>
          </a:xfrm>
          <a:prstGeom prst="upArrow">
            <a:avLst>
              <a:gd name="adj1" fmla="val 43548"/>
              <a:gd name="adj2" fmla="val 50000"/>
            </a:avLst>
          </a:prstGeom>
          <a:gradFill>
            <a:gsLst>
              <a:gs pos="0">
                <a:schemeClr val="accent1">
                  <a:tint val="100000"/>
                  <a:shade val="100000"/>
                  <a:satMod val="130000"/>
                </a:schemeClr>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Up Arrow 13"/>
          <p:cNvSpPr/>
          <p:nvPr/>
        </p:nvSpPr>
        <p:spPr>
          <a:xfrm rot="10800000">
            <a:off x="5879921" y="2529498"/>
            <a:ext cx="393700" cy="1479137"/>
          </a:xfrm>
          <a:prstGeom prst="upArrow">
            <a:avLst>
              <a:gd name="adj1" fmla="val 43548"/>
              <a:gd name="adj2" fmla="val 50000"/>
            </a:avLst>
          </a:prstGeom>
          <a:gradFill>
            <a:gsLst>
              <a:gs pos="0">
                <a:schemeClr val="accent1">
                  <a:tint val="100000"/>
                  <a:shade val="100000"/>
                  <a:satMod val="130000"/>
                </a:schemeClr>
              </a:gs>
              <a:gs pos="100000">
                <a:schemeClr val="accent3"/>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65299843"/>
              </p:ext>
            </p:extLst>
          </p:nvPr>
        </p:nvGraphicFramePr>
        <p:xfrm>
          <a:off x="311150" y="2467056"/>
          <a:ext cx="2288397" cy="1554480"/>
        </p:xfrm>
        <a:graphic>
          <a:graphicData uri="http://schemas.openxmlformats.org/drawingml/2006/table">
            <a:tbl>
              <a:tblPr firstRow="1" bandRow="1">
                <a:tableStyleId>{5C22544A-7EE6-4342-B048-85BDC9FD1C3A}</a:tableStyleId>
              </a:tblPr>
              <a:tblGrid>
                <a:gridCol w="2288397">
                  <a:extLst>
                    <a:ext uri="{9D8B030D-6E8A-4147-A177-3AD203B41FA5}">
                      <a16:colId xmlns:a16="http://schemas.microsoft.com/office/drawing/2014/main" val="20000"/>
                    </a:ext>
                  </a:extLst>
                </a:gridCol>
              </a:tblGrid>
              <a:tr h="255316">
                <a:tc>
                  <a:txBody>
                    <a:bodyPr/>
                    <a:lstStyle/>
                    <a:p>
                      <a:r>
                        <a:rPr lang="en-US" sz="1100" dirty="0" err="1"/>
                        <a:t>Vandaag</a:t>
                      </a:r>
                      <a:r>
                        <a:rPr lang="en-US" sz="1100" dirty="0"/>
                        <a:t> (</a:t>
                      </a:r>
                      <a:r>
                        <a:rPr lang="en-US" sz="1100" dirty="0" err="1"/>
                        <a:t>vanuit</a:t>
                      </a:r>
                      <a:r>
                        <a:rPr lang="en-US" sz="1100" baseline="0" dirty="0"/>
                        <a:t> de data)</a:t>
                      </a:r>
                      <a:endParaRPr lang="en-US" sz="1100" dirty="0"/>
                    </a:p>
                  </a:txBody>
                  <a:tcPr/>
                </a:tc>
                <a:extLst>
                  <a:ext uri="{0D108BD9-81ED-4DB2-BD59-A6C34878D82A}">
                    <a16:rowId xmlns:a16="http://schemas.microsoft.com/office/drawing/2014/main" val="10000"/>
                  </a:ext>
                </a:extLst>
              </a:tr>
              <a:tr h="255316">
                <a:tc>
                  <a:txBody>
                    <a:bodyPr/>
                    <a:lstStyle/>
                    <a:p>
                      <a:r>
                        <a:rPr lang="en-US" sz="1100" dirty="0"/>
                        <a:t>---</a:t>
                      </a:r>
                    </a:p>
                  </a:txBody>
                  <a:tcPr/>
                </a:tc>
                <a:extLst>
                  <a:ext uri="{0D108BD9-81ED-4DB2-BD59-A6C34878D82A}">
                    <a16:rowId xmlns:a16="http://schemas.microsoft.com/office/drawing/2014/main" val="10001"/>
                  </a:ext>
                </a:extLst>
              </a:tr>
              <a:tr h="255316">
                <a:tc>
                  <a:txBody>
                    <a:bodyPr/>
                    <a:lstStyle/>
                    <a:p>
                      <a:r>
                        <a:rPr lang="en-US" sz="1100" dirty="0"/>
                        <a:t>---</a:t>
                      </a:r>
                    </a:p>
                  </a:txBody>
                  <a:tcPr/>
                </a:tc>
                <a:extLst>
                  <a:ext uri="{0D108BD9-81ED-4DB2-BD59-A6C34878D82A}">
                    <a16:rowId xmlns:a16="http://schemas.microsoft.com/office/drawing/2014/main" val="10002"/>
                  </a:ext>
                </a:extLst>
              </a:tr>
              <a:tr h="255316">
                <a:tc>
                  <a:txBody>
                    <a:bodyPr/>
                    <a:lstStyle/>
                    <a:p>
                      <a:r>
                        <a:rPr lang="en-US" sz="1100" dirty="0"/>
                        <a:t>Truck is </a:t>
                      </a:r>
                      <a:r>
                        <a:rPr lang="en-US" sz="1100" dirty="0" err="1"/>
                        <a:t>te</a:t>
                      </a:r>
                      <a:r>
                        <a:rPr lang="en-US" sz="1100" dirty="0"/>
                        <a:t> </a:t>
                      </a:r>
                      <a:r>
                        <a:rPr lang="en-US" sz="1100" dirty="0" err="1"/>
                        <a:t>vroeg</a:t>
                      </a:r>
                      <a:endParaRPr lang="en-US" sz="1100" dirty="0"/>
                    </a:p>
                  </a:txBody>
                  <a:tcPr/>
                </a:tc>
                <a:extLst>
                  <a:ext uri="{0D108BD9-81ED-4DB2-BD59-A6C34878D82A}">
                    <a16:rowId xmlns:a16="http://schemas.microsoft.com/office/drawing/2014/main" val="10003"/>
                  </a:ext>
                </a:extLst>
              </a:tr>
              <a:tr h="255316">
                <a:tc>
                  <a:txBody>
                    <a:bodyPr/>
                    <a:lstStyle/>
                    <a:p>
                      <a:r>
                        <a:rPr lang="en-US" sz="1100" dirty="0"/>
                        <a:t>Truck</a:t>
                      </a:r>
                      <a:r>
                        <a:rPr lang="en-US" sz="1100" baseline="0" dirty="0"/>
                        <a:t> is </a:t>
                      </a:r>
                      <a:r>
                        <a:rPr lang="en-US" sz="1100" baseline="0" dirty="0" err="1"/>
                        <a:t>bijna</a:t>
                      </a:r>
                      <a:r>
                        <a:rPr lang="en-US" sz="1100" baseline="0" dirty="0"/>
                        <a:t> op Schiphol</a:t>
                      </a:r>
                      <a:endParaRPr lang="en-US" sz="1100" dirty="0"/>
                    </a:p>
                  </a:txBody>
                  <a:tcPr/>
                </a:tc>
                <a:extLst>
                  <a:ext uri="{0D108BD9-81ED-4DB2-BD59-A6C34878D82A}">
                    <a16:rowId xmlns:a16="http://schemas.microsoft.com/office/drawing/2014/main" val="10004"/>
                  </a:ext>
                </a:extLst>
              </a:tr>
              <a:tr h="255316">
                <a:tc>
                  <a:txBody>
                    <a:bodyPr/>
                    <a:lstStyle/>
                    <a:p>
                      <a:r>
                        <a:rPr lang="en-US" sz="1100" dirty="0"/>
                        <a:t>Truck,</a:t>
                      </a:r>
                      <a:r>
                        <a:rPr lang="en-US" sz="1100" baseline="0" dirty="0"/>
                        <a:t> </a:t>
                      </a:r>
                      <a:r>
                        <a:rPr lang="en-US" sz="1100" baseline="0" dirty="0" err="1"/>
                        <a:t>Airwaybill</a:t>
                      </a:r>
                      <a:r>
                        <a:rPr lang="en-US" sz="1100" baseline="0" dirty="0"/>
                        <a:t>, </a:t>
                      </a:r>
                      <a:r>
                        <a:rPr lang="en-US" sz="1100" baseline="0" dirty="0" err="1"/>
                        <a:t>Locatie</a:t>
                      </a:r>
                      <a:endParaRPr lang="en-US" sz="1100" dirty="0"/>
                    </a:p>
                  </a:txBody>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32993161"/>
              </p:ext>
            </p:extLst>
          </p:nvPr>
        </p:nvGraphicFramePr>
        <p:xfrm>
          <a:off x="6475801" y="2467056"/>
          <a:ext cx="2288397" cy="1554480"/>
        </p:xfrm>
        <a:graphic>
          <a:graphicData uri="http://schemas.openxmlformats.org/drawingml/2006/table">
            <a:tbl>
              <a:tblPr firstRow="1" bandRow="1">
                <a:tableStyleId>{5C22544A-7EE6-4342-B048-85BDC9FD1C3A}</a:tableStyleId>
              </a:tblPr>
              <a:tblGrid>
                <a:gridCol w="2288397">
                  <a:extLst>
                    <a:ext uri="{9D8B030D-6E8A-4147-A177-3AD203B41FA5}">
                      <a16:colId xmlns:a16="http://schemas.microsoft.com/office/drawing/2014/main" val="20000"/>
                    </a:ext>
                  </a:extLst>
                </a:gridCol>
              </a:tblGrid>
              <a:tr h="255316">
                <a:tc>
                  <a:txBody>
                    <a:bodyPr/>
                    <a:lstStyle/>
                    <a:p>
                      <a:r>
                        <a:rPr lang="en-US" sz="1100" dirty="0" err="1"/>
                        <a:t>Synergie</a:t>
                      </a:r>
                      <a:r>
                        <a:rPr lang="en-US" sz="1100" dirty="0"/>
                        <a:t> (</a:t>
                      </a:r>
                      <a:r>
                        <a:rPr lang="en-US" sz="1100" dirty="0" err="1"/>
                        <a:t>vanuit</a:t>
                      </a:r>
                      <a:r>
                        <a:rPr lang="en-US" sz="1100" dirty="0"/>
                        <a:t> het </a:t>
                      </a:r>
                      <a:r>
                        <a:rPr lang="en-US" sz="1100" dirty="0" err="1"/>
                        <a:t>doel</a:t>
                      </a:r>
                      <a:r>
                        <a:rPr lang="en-US" sz="1100" dirty="0"/>
                        <a:t>)</a:t>
                      </a:r>
                    </a:p>
                  </a:txBody>
                  <a:tcPr/>
                </a:tc>
                <a:extLst>
                  <a:ext uri="{0D108BD9-81ED-4DB2-BD59-A6C34878D82A}">
                    <a16:rowId xmlns:a16="http://schemas.microsoft.com/office/drawing/2014/main" val="10000"/>
                  </a:ext>
                </a:extLst>
              </a:tr>
              <a:tr h="255316">
                <a:tc>
                  <a:txBody>
                    <a:bodyPr/>
                    <a:lstStyle/>
                    <a:p>
                      <a:r>
                        <a:rPr lang="en-US" sz="1100" dirty="0"/>
                        <a:t>Schiphol </a:t>
                      </a:r>
                      <a:r>
                        <a:rPr lang="en-US" sz="1100" dirty="0" err="1"/>
                        <a:t>efficiënt</a:t>
                      </a:r>
                      <a:r>
                        <a:rPr lang="en-US" sz="1100" dirty="0"/>
                        <a:t> </a:t>
                      </a:r>
                      <a:r>
                        <a:rPr lang="en-US" sz="1100" dirty="0" err="1"/>
                        <a:t>gebruiken</a:t>
                      </a:r>
                      <a:endParaRPr lang="en-US" sz="1100" dirty="0"/>
                    </a:p>
                  </a:txBody>
                  <a:tcPr/>
                </a:tc>
                <a:extLst>
                  <a:ext uri="{0D108BD9-81ED-4DB2-BD59-A6C34878D82A}">
                    <a16:rowId xmlns:a16="http://schemas.microsoft.com/office/drawing/2014/main" val="10001"/>
                  </a:ext>
                </a:extLst>
              </a:tr>
              <a:tr h="255316">
                <a:tc>
                  <a:txBody>
                    <a:bodyPr/>
                    <a:lstStyle/>
                    <a:p>
                      <a:r>
                        <a:rPr lang="en-US" sz="1100" dirty="0"/>
                        <a:t>Truck </a:t>
                      </a:r>
                      <a:r>
                        <a:rPr lang="en-US" sz="1100" dirty="0" err="1"/>
                        <a:t>houdt</a:t>
                      </a:r>
                      <a:r>
                        <a:rPr lang="en-US" sz="1100" baseline="0" dirty="0"/>
                        <a:t> de </a:t>
                      </a:r>
                      <a:r>
                        <a:rPr lang="en-US" sz="1100" baseline="0" dirty="0" err="1"/>
                        <a:t>rij</a:t>
                      </a:r>
                      <a:r>
                        <a:rPr lang="en-US" sz="1100" baseline="0" dirty="0"/>
                        <a:t> op</a:t>
                      </a:r>
                      <a:endParaRPr lang="en-US" sz="1100" dirty="0"/>
                    </a:p>
                  </a:txBody>
                  <a:tcPr/>
                </a:tc>
                <a:extLst>
                  <a:ext uri="{0D108BD9-81ED-4DB2-BD59-A6C34878D82A}">
                    <a16:rowId xmlns:a16="http://schemas.microsoft.com/office/drawing/2014/main" val="10002"/>
                  </a:ext>
                </a:extLst>
              </a:tr>
              <a:tr h="255316">
                <a:tc>
                  <a:txBody>
                    <a:bodyPr/>
                    <a:lstStyle/>
                    <a:p>
                      <a:r>
                        <a:rPr lang="en-US" sz="1100" dirty="0" err="1"/>
                        <a:t>Welke</a:t>
                      </a:r>
                      <a:r>
                        <a:rPr lang="en-US" sz="1100" dirty="0"/>
                        <a:t> trucks </a:t>
                      </a:r>
                      <a:r>
                        <a:rPr lang="en-US" sz="1100" dirty="0" err="1"/>
                        <a:t>te</a:t>
                      </a:r>
                      <a:r>
                        <a:rPr lang="en-US" sz="1100" dirty="0"/>
                        <a:t> </a:t>
                      </a:r>
                      <a:r>
                        <a:rPr lang="en-US" sz="1100" dirty="0" err="1"/>
                        <a:t>vroeg</a:t>
                      </a:r>
                      <a:r>
                        <a:rPr lang="en-US" sz="1100" baseline="0" dirty="0"/>
                        <a:t> of </a:t>
                      </a:r>
                      <a:r>
                        <a:rPr lang="en-US" sz="1100" baseline="0" dirty="0" err="1"/>
                        <a:t>laat</a:t>
                      </a:r>
                      <a:endParaRPr lang="en-US" sz="1100" dirty="0"/>
                    </a:p>
                  </a:txBody>
                  <a:tcPr/>
                </a:tc>
                <a:extLst>
                  <a:ext uri="{0D108BD9-81ED-4DB2-BD59-A6C34878D82A}">
                    <a16:rowId xmlns:a16="http://schemas.microsoft.com/office/drawing/2014/main" val="10003"/>
                  </a:ext>
                </a:extLst>
              </a:tr>
              <a:tr h="255316">
                <a:tc>
                  <a:txBody>
                    <a:bodyPr/>
                    <a:lstStyle/>
                    <a:p>
                      <a:r>
                        <a:rPr lang="en-US" sz="1100" dirty="0" err="1"/>
                        <a:t>Welke</a:t>
                      </a:r>
                      <a:r>
                        <a:rPr lang="en-US" sz="1100" dirty="0"/>
                        <a:t> trucks </a:t>
                      </a:r>
                      <a:r>
                        <a:rPr lang="en-US" sz="1100" dirty="0" err="1"/>
                        <a:t>bijna</a:t>
                      </a:r>
                      <a:r>
                        <a:rPr lang="en-US" sz="1100" dirty="0"/>
                        <a:t> op Schiphol</a:t>
                      </a:r>
                    </a:p>
                  </a:txBody>
                  <a:tcPr/>
                </a:tc>
                <a:extLst>
                  <a:ext uri="{0D108BD9-81ED-4DB2-BD59-A6C34878D82A}">
                    <a16:rowId xmlns:a16="http://schemas.microsoft.com/office/drawing/2014/main" val="10004"/>
                  </a:ext>
                </a:extLst>
              </a:tr>
              <a:tr h="2553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Trucks,</a:t>
                      </a:r>
                      <a:r>
                        <a:rPr lang="en-US" sz="1100" baseline="0" dirty="0"/>
                        <a:t> </a:t>
                      </a:r>
                      <a:r>
                        <a:rPr lang="en-US" sz="1100" baseline="0" dirty="0" err="1"/>
                        <a:t>Airwaybills</a:t>
                      </a:r>
                      <a:r>
                        <a:rPr lang="en-US" sz="1100" baseline="0" dirty="0"/>
                        <a:t>, </a:t>
                      </a:r>
                      <a:r>
                        <a:rPr lang="en-US" sz="1100" baseline="0" dirty="0" err="1"/>
                        <a:t>Locaties</a:t>
                      </a:r>
                      <a:endParaRPr lang="en-US" sz="1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801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Gebrek aan formalisatie kan een hindernis vormen</a:t>
            </a:r>
          </a:p>
        </p:txBody>
      </p:sp>
      <p:sp>
        <p:nvSpPr>
          <p:cNvPr id="4" name="Slide Number Placeholder 3"/>
          <p:cNvSpPr>
            <a:spLocks noGrp="1"/>
          </p:cNvSpPr>
          <p:nvPr>
            <p:ph type="sldNum" sz="quarter" idx="12"/>
          </p:nvPr>
        </p:nvSpPr>
        <p:spPr/>
        <p:txBody>
          <a:bodyPr/>
          <a:lstStyle/>
          <a:p>
            <a:fld id="{DDA46E91-AB01-4822-8E70-3764F4A6B580}" type="slidenum">
              <a:rPr lang="nl-NL" smtClean="0"/>
              <a:pPr/>
              <a:t>33</a:t>
            </a:fld>
            <a:endParaRPr lang="nl-NL" dirty="0"/>
          </a:p>
        </p:txBody>
      </p:sp>
      <p:sp>
        <p:nvSpPr>
          <p:cNvPr id="3" name="Content Placeholder 2"/>
          <p:cNvSpPr>
            <a:spLocks noGrp="1"/>
          </p:cNvSpPr>
          <p:nvPr>
            <p:ph idx="1"/>
          </p:nvPr>
        </p:nvSpPr>
        <p:spPr/>
        <p:txBody>
          <a:bodyPr>
            <a:normAutofit/>
          </a:bodyPr>
          <a:lstStyle/>
          <a:p>
            <a:r>
              <a:rPr lang="nl-NL" sz="1600" dirty="0"/>
              <a:t>Informatie strategieën helpen om met (groepen) van deelnemers, case </a:t>
            </a:r>
            <a:r>
              <a:rPr lang="nl-NL" sz="1600" dirty="0" err="1"/>
              <a:t>by</a:t>
            </a:r>
            <a:r>
              <a:rPr lang="nl-NL" sz="1600" dirty="0"/>
              <a:t> case, op te stellen en daarmee doelen en delen van data te formaliseren</a:t>
            </a:r>
          </a:p>
        </p:txBody>
      </p:sp>
      <p:pic>
        <p:nvPicPr>
          <p:cNvPr id="6" name="Picture 5"/>
          <p:cNvPicPr>
            <a:picLocks noChangeAspect="1"/>
          </p:cNvPicPr>
          <p:nvPr/>
        </p:nvPicPr>
        <p:blipFill>
          <a:blip r:embed="rId3"/>
          <a:stretch>
            <a:fillRect/>
          </a:stretch>
        </p:blipFill>
        <p:spPr>
          <a:xfrm>
            <a:off x="3396234" y="3321279"/>
            <a:ext cx="3189399" cy="881967"/>
          </a:xfrm>
          <a:prstGeom prst="rect">
            <a:avLst/>
          </a:prstGeom>
        </p:spPr>
      </p:pic>
      <p:cxnSp>
        <p:nvCxnSpPr>
          <p:cNvPr id="16" name="Straight Arrow Connector 15"/>
          <p:cNvCxnSpPr/>
          <p:nvPr/>
        </p:nvCxnSpPr>
        <p:spPr>
          <a:xfrm flipH="1" flipV="1">
            <a:off x="3673873" y="2651222"/>
            <a:ext cx="297629" cy="666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2" descr="http://www.mhsaoit.com/images/Database_Design/database-visu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8178" y="1815990"/>
            <a:ext cx="1119391" cy="8273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age.digitalinsightresearch.in/uploads/imagelibrary/database2.jp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42259" y="1915537"/>
            <a:ext cx="780875" cy="7398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546" y="3453632"/>
            <a:ext cx="224481" cy="22383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4048666" y="2251148"/>
            <a:ext cx="173826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9"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666" y="3759783"/>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666" y="4050906"/>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234" y="3453632"/>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354" y="3759783"/>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354" y="4050906"/>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1626" y="3453632"/>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1746" y="3759783"/>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1746" y="4050906"/>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1490" y="3478862"/>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729" y="3478862"/>
            <a:ext cx="224481" cy="22383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vision-x.ae/__media/Pages/Marketintelligence-b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000" y="2447609"/>
            <a:ext cx="1573246" cy="53779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p:nvPr/>
        </p:nvCxnSpPr>
        <p:spPr>
          <a:xfrm flipH="1" flipV="1">
            <a:off x="3772612" y="2617472"/>
            <a:ext cx="605072" cy="6600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3846089" y="2587487"/>
            <a:ext cx="1151841" cy="7187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3892198" y="2537660"/>
            <a:ext cx="1563869" cy="7818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3923134" y="2470400"/>
            <a:ext cx="2059194" cy="876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2607117" y="2470400"/>
            <a:ext cx="623044" cy="2250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5450277" y="2459972"/>
            <a:ext cx="642176" cy="45702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5690955" y="2563249"/>
            <a:ext cx="567585" cy="4360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5929143" y="2590454"/>
            <a:ext cx="605297" cy="476149"/>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6135718" y="2595947"/>
            <a:ext cx="675880" cy="57064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576491" y="2297760"/>
            <a:ext cx="1050289" cy="523220"/>
          </a:xfrm>
          <a:prstGeom prst="rect">
            <a:avLst/>
          </a:prstGeom>
          <a:noFill/>
        </p:spPr>
        <p:txBody>
          <a:bodyPr wrap="none" rtlCol="0">
            <a:spAutoFit/>
          </a:bodyPr>
          <a:lstStyle/>
          <a:p>
            <a:pPr algn="ctr"/>
            <a:r>
              <a:rPr lang="en-US" sz="1400" b="1" dirty="0" err="1"/>
              <a:t>Informatie</a:t>
            </a:r>
            <a:br>
              <a:rPr lang="en-US" sz="1400" b="1" dirty="0"/>
            </a:br>
            <a:r>
              <a:rPr lang="en-US" sz="1400" b="1" dirty="0" err="1"/>
              <a:t>strategie</a:t>
            </a:r>
            <a:endParaRPr lang="en-US" sz="1400" b="1" dirty="0"/>
          </a:p>
        </p:txBody>
      </p:sp>
      <p:sp>
        <p:nvSpPr>
          <p:cNvPr id="61" name="Curved Down Arrow 60"/>
          <p:cNvSpPr/>
          <p:nvPr/>
        </p:nvSpPr>
        <p:spPr>
          <a:xfrm flipH="1">
            <a:off x="4506870" y="2333088"/>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0" name="Curved Down Arrow 69"/>
          <p:cNvSpPr/>
          <p:nvPr/>
        </p:nvSpPr>
        <p:spPr>
          <a:xfrm rot="10800000" flipH="1">
            <a:off x="4550070" y="2671813"/>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0972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96" y="2135027"/>
            <a:ext cx="8006655" cy="368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nl-NL" dirty="0" err="1"/>
              <a:t>Outline</a:t>
            </a:r>
            <a:endParaRPr lang="nl-NL" dirty="0"/>
          </a:p>
        </p:txBody>
      </p:sp>
      <p:sp>
        <p:nvSpPr>
          <p:cNvPr id="2" name="Content Placeholder 1"/>
          <p:cNvSpPr>
            <a:spLocks noGrp="1"/>
          </p:cNvSpPr>
          <p:nvPr>
            <p:ph idx="1"/>
          </p:nvPr>
        </p:nvSpPr>
        <p:spPr/>
        <p:txBody>
          <a:bodyPr>
            <a:normAutofit/>
          </a:bodyPr>
          <a:lstStyle/>
          <a:p>
            <a:pPr marL="457200" indent="-457200">
              <a:lnSpc>
                <a:spcPct val="150000"/>
              </a:lnSpc>
              <a:buFont typeface="+mj-lt"/>
              <a:buAutoNum type="arabicPeriod"/>
            </a:pPr>
            <a:r>
              <a:rPr lang="nl-NL" sz="1800" dirty="0"/>
              <a:t>Beschikbare databronnen en huidige aanpak</a:t>
            </a:r>
          </a:p>
          <a:p>
            <a:pPr marL="457200" indent="-457200">
              <a:lnSpc>
                <a:spcPct val="150000"/>
              </a:lnSpc>
              <a:buFont typeface="+mj-lt"/>
              <a:buAutoNum type="arabicPeriod"/>
            </a:pPr>
            <a:r>
              <a:rPr lang="nl-NL" sz="1800" dirty="0"/>
              <a:t>Wat hindert partijen</a:t>
            </a:r>
          </a:p>
          <a:p>
            <a:pPr marL="457200" indent="-457200">
              <a:lnSpc>
                <a:spcPct val="150000"/>
              </a:lnSpc>
              <a:buFont typeface="+mj-lt"/>
              <a:buAutoNum type="arabicPeriod"/>
            </a:pPr>
            <a:r>
              <a:rPr lang="nl-NL" sz="1800" dirty="0"/>
              <a:t>Benodigde competenties</a:t>
            </a:r>
          </a:p>
          <a:p>
            <a:pPr marL="457200" indent="-457200">
              <a:lnSpc>
                <a:spcPct val="150000"/>
              </a:lnSpc>
              <a:buFont typeface="+mj-lt"/>
              <a:buAutoNum type="arabicPeriod"/>
            </a:pPr>
            <a:r>
              <a:rPr lang="nl-NL" sz="1800" dirty="0"/>
              <a:t>Mogelijke aanpak: </a:t>
            </a:r>
            <a:r>
              <a:rPr lang="nl-NL" sz="1800" dirty="0" err="1"/>
              <a:t>lean</a:t>
            </a:r>
            <a:r>
              <a:rPr lang="nl-NL" sz="1800" dirty="0"/>
              <a:t> startup</a:t>
            </a:r>
          </a:p>
          <a:p>
            <a:pPr marL="457200" indent="-457200">
              <a:lnSpc>
                <a:spcPct val="150000"/>
              </a:lnSpc>
              <a:buFont typeface="+mj-lt"/>
              <a:buAutoNum type="arabicPeriod"/>
            </a:pPr>
            <a:r>
              <a:rPr lang="nl-NL" sz="1800" dirty="0"/>
              <a:t>Aanbevelingen</a:t>
            </a:r>
          </a:p>
          <a:p>
            <a:pPr marL="0" indent="0">
              <a:lnSpc>
                <a:spcPct val="150000"/>
              </a:lnSpc>
              <a:buNone/>
            </a:pPr>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34</a:t>
            </a:fld>
            <a:endParaRPr lang="nl-NL" dirty="0"/>
          </a:p>
        </p:txBody>
      </p:sp>
    </p:spTree>
    <p:extLst>
      <p:ext uri="{BB962C8B-B14F-4D97-AF65-F5344CB8AC3E}">
        <p14:creationId xmlns:p14="http://schemas.microsoft.com/office/powerpoint/2010/main" val="649024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301067" y="1361440"/>
            <a:ext cx="4748106" cy="2987040"/>
          </a:xfrm>
          <a:prstGeom prst="roundRect">
            <a:avLst>
              <a:gd name="adj" fmla="val 7917"/>
            </a:avLst>
          </a:prstGeom>
          <a:solidFill>
            <a:srgbClr val="000000"/>
          </a:solidFill>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r>
              <a:rPr lang="en-US" sz="1600" b="1" dirty="0" err="1">
                <a:solidFill>
                  <a:schemeClr val="accent6"/>
                </a:solidFill>
              </a:rPr>
              <a:t>Hiervoor</a:t>
            </a:r>
            <a:r>
              <a:rPr lang="en-US" sz="1600" b="1" dirty="0">
                <a:solidFill>
                  <a:schemeClr val="accent6"/>
                </a:solidFill>
              </a:rPr>
              <a:t> is </a:t>
            </a:r>
            <a:r>
              <a:rPr lang="en-US" sz="1600" b="1" dirty="0" err="1">
                <a:solidFill>
                  <a:schemeClr val="accent6"/>
                </a:solidFill>
              </a:rPr>
              <a:t>faciliterende</a:t>
            </a:r>
            <a:r>
              <a:rPr lang="en-US" sz="1600" b="1" dirty="0">
                <a:solidFill>
                  <a:schemeClr val="accent6"/>
                </a:solidFill>
              </a:rPr>
              <a:t> </a:t>
            </a:r>
            <a:r>
              <a:rPr lang="en-US" sz="1600" b="1" dirty="0" err="1">
                <a:solidFill>
                  <a:schemeClr val="accent6"/>
                </a:solidFill>
              </a:rPr>
              <a:t>rol</a:t>
            </a:r>
            <a:r>
              <a:rPr lang="en-US" sz="1600" b="1" dirty="0">
                <a:solidFill>
                  <a:schemeClr val="accent6"/>
                </a:solidFill>
              </a:rPr>
              <a:t> </a:t>
            </a:r>
            <a:r>
              <a:rPr lang="en-US" sz="1600" b="1" dirty="0" err="1">
                <a:solidFill>
                  <a:schemeClr val="accent6"/>
                </a:solidFill>
              </a:rPr>
              <a:t>nodig</a:t>
            </a:r>
            <a:r>
              <a:rPr lang="en-US" sz="1600" b="1" dirty="0">
                <a:solidFill>
                  <a:schemeClr val="accent6"/>
                </a:solidFill>
              </a:rPr>
              <a:t>:</a:t>
            </a:r>
            <a:endParaRPr lang="en-US" sz="1600" b="1" u="sng" dirty="0">
              <a:solidFill>
                <a:schemeClr val="accent6"/>
              </a:solidFill>
            </a:endParaRPr>
          </a:p>
        </p:txBody>
      </p:sp>
      <p:sp>
        <p:nvSpPr>
          <p:cNvPr id="2" name="Title 1"/>
          <p:cNvSpPr>
            <a:spLocks noGrp="1"/>
          </p:cNvSpPr>
          <p:nvPr>
            <p:ph type="title"/>
          </p:nvPr>
        </p:nvSpPr>
        <p:spPr/>
        <p:txBody>
          <a:bodyPr/>
          <a:lstStyle/>
          <a:p>
            <a:r>
              <a:rPr lang="en-US" dirty="0" err="1"/>
              <a:t>Welke</a:t>
            </a:r>
            <a:r>
              <a:rPr lang="en-US" dirty="0"/>
              <a:t> </a:t>
            </a:r>
            <a:r>
              <a:rPr lang="en-US" dirty="0" err="1"/>
              <a:t>competenties</a:t>
            </a:r>
            <a:r>
              <a:rPr lang="en-US" dirty="0"/>
              <a:t> </a:t>
            </a:r>
            <a:r>
              <a:rPr lang="en-US" dirty="0" err="1"/>
              <a:t>zijn</a:t>
            </a:r>
            <a:r>
              <a:rPr lang="en-US" dirty="0"/>
              <a:t> </a:t>
            </a:r>
            <a:r>
              <a:rPr lang="en-US" dirty="0" err="1"/>
              <a:t>nodig</a:t>
            </a:r>
            <a:r>
              <a:rPr lang="en-US" dirty="0"/>
              <a:t> om </a:t>
            </a:r>
            <a:r>
              <a:rPr lang="en-US" dirty="0" err="1"/>
              <a:t>dit</a:t>
            </a:r>
            <a:r>
              <a:rPr lang="en-US" dirty="0"/>
              <a:t> </a:t>
            </a:r>
            <a:r>
              <a:rPr lang="en-US" dirty="0" err="1"/>
              <a:t>te</a:t>
            </a:r>
            <a:r>
              <a:rPr lang="en-US" dirty="0"/>
              <a:t> </a:t>
            </a:r>
            <a:r>
              <a:rPr lang="en-US" dirty="0" err="1"/>
              <a:t>realiseren</a:t>
            </a:r>
            <a:r>
              <a:rPr lang="en-US" dirty="0"/>
              <a:t>? </a:t>
            </a:r>
          </a:p>
        </p:txBody>
      </p:sp>
      <p:sp>
        <p:nvSpPr>
          <p:cNvPr id="3" name="Content Placeholder 2"/>
          <p:cNvSpPr>
            <a:spLocks noGrp="1"/>
          </p:cNvSpPr>
          <p:nvPr>
            <p:ph idx="1"/>
          </p:nvPr>
        </p:nvSpPr>
        <p:spPr>
          <a:xfrm>
            <a:off x="1239746" y="1348276"/>
            <a:ext cx="2614921" cy="635227"/>
          </a:xfrm>
        </p:spPr>
        <p:txBody>
          <a:bodyPr>
            <a:normAutofit fontScale="92500"/>
          </a:bodyPr>
          <a:lstStyle/>
          <a:p>
            <a:pPr marL="0" indent="0">
              <a:buNone/>
            </a:pPr>
            <a:r>
              <a:rPr lang="en-US" sz="2000" dirty="0">
                <a:solidFill>
                  <a:srgbClr val="002060"/>
                </a:solidFill>
              </a:rPr>
              <a:t>	</a:t>
            </a:r>
            <a:r>
              <a:rPr lang="en-US" sz="2000" dirty="0" err="1">
                <a:solidFill>
                  <a:srgbClr val="002060"/>
                </a:solidFill>
              </a:rPr>
              <a:t>Er</a:t>
            </a:r>
            <a:r>
              <a:rPr lang="en-US" sz="2000" dirty="0">
                <a:solidFill>
                  <a:srgbClr val="002060"/>
                </a:solidFill>
              </a:rPr>
              <a:t> is </a:t>
            </a:r>
            <a:r>
              <a:rPr lang="en-US" sz="2000" dirty="0" err="1">
                <a:solidFill>
                  <a:srgbClr val="002060"/>
                </a:solidFill>
              </a:rPr>
              <a:t>behoefte</a:t>
            </a:r>
            <a:r>
              <a:rPr lang="en-US" sz="2000" dirty="0">
                <a:solidFill>
                  <a:srgbClr val="002060"/>
                </a:solidFill>
              </a:rPr>
              <a:t> </a:t>
            </a:r>
            <a:r>
              <a:rPr lang="en-US" sz="2000" dirty="0" err="1">
                <a:solidFill>
                  <a:srgbClr val="002060"/>
                </a:solidFill>
              </a:rPr>
              <a:t>aan</a:t>
            </a:r>
            <a:r>
              <a:rPr lang="en-US" sz="2000" dirty="0">
                <a:solidFill>
                  <a:srgbClr val="002060"/>
                </a:solidFill>
              </a:rPr>
              <a:t>:</a:t>
            </a:r>
          </a:p>
        </p:txBody>
      </p:sp>
      <p:sp>
        <p:nvSpPr>
          <p:cNvPr id="4" name="Slide Number Placeholder 3"/>
          <p:cNvSpPr>
            <a:spLocks noGrp="1"/>
          </p:cNvSpPr>
          <p:nvPr>
            <p:ph type="sldNum" sz="quarter" idx="12"/>
          </p:nvPr>
        </p:nvSpPr>
        <p:spPr/>
        <p:txBody>
          <a:bodyPr/>
          <a:lstStyle/>
          <a:p>
            <a:fld id="{DDA46E91-AB01-4822-8E70-3764F4A6B580}" type="slidenum">
              <a:rPr lang="nl-NL" smtClean="0"/>
              <a:pPr/>
              <a:t>35</a:t>
            </a:fld>
            <a:endParaRPr lang="nl-NL" dirty="0"/>
          </a:p>
        </p:txBody>
      </p:sp>
      <p:sp>
        <p:nvSpPr>
          <p:cNvPr id="8" name="Chevron 7"/>
          <p:cNvSpPr/>
          <p:nvPr/>
        </p:nvSpPr>
        <p:spPr>
          <a:xfrm>
            <a:off x="4192693" y="2624619"/>
            <a:ext cx="4781974" cy="755532"/>
          </a:xfrm>
          <a:prstGeom prst="chevron">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a:solidFill>
                  <a:srgbClr val="002060"/>
                </a:solidFill>
              </a:rPr>
              <a:t>Definieer</a:t>
            </a:r>
            <a:r>
              <a:rPr lang="en-US" sz="1100" b="1" dirty="0">
                <a:solidFill>
                  <a:srgbClr val="002060"/>
                </a:solidFill>
              </a:rPr>
              <a:t> </a:t>
            </a:r>
            <a:r>
              <a:rPr lang="en-US" sz="1100" b="1" dirty="0" err="1">
                <a:solidFill>
                  <a:srgbClr val="002060"/>
                </a:solidFill>
              </a:rPr>
              <a:t>zeggenschap</a:t>
            </a:r>
            <a:r>
              <a:rPr lang="en-US" sz="1100" b="1" dirty="0">
                <a:solidFill>
                  <a:srgbClr val="002060"/>
                </a:solidFill>
              </a:rPr>
              <a:t> </a:t>
            </a:r>
            <a:r>
              <a:rPr lang="en-US" sz="1100" b="1" dirty="0" err="1">
                <a:solidFill>
                  <a:srgbClr val="002060"/>
                </a:solidFill>
              </a:rPr>
              <a:t>en</a:t>
            </a:r>
            <a:r>
              <a:rPr lang="en-US" sz="1100" b="1" dirty="0">
                <a:solidFill>
                  <a:srgbClr val="002060"/>
                </a:solidFill>
              </a:rPr>
              <a:t> </a:t>
            </a:r>
            <a:r>
              <a:rPr lang="en-US" sz="1100" b="1" dirty="0" err="1">
                <a:solidFill>
                  <a:srgbClr val="002060"/>
                </a:solidFill>
              </a:rPr>
              <a:t>eigenaarschap</a:t>
            </a:r>
            <a:r>
              <a:rPr lang="en-US" sz="1100" b="1" dirty="0">
                <a:solidFill>
                  <a:srgbClr val="002060"/>
                </a:solidFill>
              </a:rPr>
              <a:t> van data van </a:t>
            </a:r>
            <a:r>
              <a:rPr lang="en-US" sz="1100" b="1" dirty="0" err="1">
                <a:solidFill>
                  <a:srgbClr val="002060"/>
                </a:solidFill>
              </a:rPr>
              <a:t>ketenpartners</a:t>
            </a:r>
            <a:r>
              <a:rPr lang="en-US" sz="1100" b="1" dirty="0">
                <a:solidFill>
                  <a:srgbClr val="002060"/>
                </a:solidFill>
              </a:rPr>
              <a:t>, </a:t>
            </a:r>
            <a:r>
              <a:rPr lang="en-US" sz="1100" b="1" dirty="0" err="1">
                <a:solidFill>
                  <a:srgbClr val="002060"/>
                </a:solidFill>
              </a:rPr>
              <a:t>startend</a:t>
            </a:r>
            <a:r>
              <a:rPr lang="en-US" sz="1100" b="1" dirty="0">
                <a:solidFill>
                  <a:srgbClr val="002060"/>
                </a:solidFill>
              </a:rPr>
              <a:t> in </a:t>
            </a:r>
            <a:r>
              <a:rPr lang="en-US" sz="1100" b="1" dirty="0" err="1">
                <a:solidFill>
                  <a:srgbClr val="002060"/>
                </a:solidFill>
              </a:rPr>
              <a:t>kleinere</a:t>
            </a:r>
            <a:r>
              <a:rPr lang="en-US" sz="1100" b="1" dirty="0">
                <a:solidFill>
                  <a:srgbClr val="002060"/>
                </a:solidFill>
              </a:rPr>
              <a:t> (</a:t>
            </a:r>
            <a:r>
              <a:rPr lang="en-US" sz="1100" b="1" dirty="0" err="1">
                <a:solidFill>
                  <a:srgbClr val="002060"/>
                </a:solidFill>
              </a:rPr>
              <a:t>veilige</a:t>
            </a:r>
            <a:r>
              <a:rPr lang="en-US" sz="1100" b="1" dirty="0">
                <a:solidFill>
                  <a:srgbClr val="002060"/>
                </a:solidFill>
              </a:rPr>
              <a:t>) </a:t>
            </a:r>
            <a:r>
              <a:rPr lang="en-US" sz="1100" b="1" dirty="0" err="1">
                <a:solidFill>
                  <a:srgbClr val="002060"/>
                </a:solidFill>
              </a:rPr>
              <a:t>samenwerkingsverbanden</a:t>
            </a:r>
            <a:endParaRPr lang="en-US" sz="1100" b="1" dirty="0">
              <a:solidFill>
                <a:srgbClr val="002060"/>
              </a:solidFill>
            </a:endParaRPr>
          </a:p>
          <a:p>
            <a:pPr algn="ctr"/>
            <a:r>
              <a:rPr lang="en-US" sz="1100" dirty="0" err="1">
                <a:solidFill>
                  <a:schemeClr val="bg1"/>
                </a:solidFill>
              </a:rPr>
              <a:t>Competentie</a:t>
            </a:r>
            <a:r>
              <a:rPr lang="en-US" sz="1100" dirty="0">
                <a:solidFill>
                  <a:schemeClr val="bg1"/>
                </a:solidFill>
              </a:rPr>
              <a:t>: Data Governance</a:t>
            </a:r>
          </a:p>
        </p:txBody>
      </p:sp>
      <p:sp>
        <p:nvSpPr>
          <p:cNvPr id="11" name="Pentagon 10"/>
          <p:cNvSpPr/>
          <p:nvPr/>
        </p:nvSpPr>
        <p:spPr>
          <a:xfrm>
            <a:off x="992221" y="2624619"/>
            <a:ext cx="3457013" cy="755532"/>
          </a:xfrm>
          <a:prstGeom prst="homePlate">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r>
              <a:rPr lang="en-US" sz="1000" b="1" dirty="0" err="1">
                <a:solidFill>
                  <a:srgbClr val="002060"/>
                </a:solidFill>
              </a:rPr>
              <a:t>Overzicht</a:t>
            </a:r>
            <a:r>
              <a:rPr lang="en-US" sz="1000" b="1" dirty="0">
                <a:solidFill>
                  <a:srgbClr val="002060"/>
                </a:solidFill>
              </a:rPr>
              <a:t>: “</a:t>
            </a:r>
            <a:r>
              <a:rPr lang="en-US" sz="1000" b="1" dirty="0" err="1">
                <a:solidFill>
                  <a:srgbClr val="002060"/>
                </a:solidFill>
              </a:rPr>
              <a:t>wie</a:t>
            </a:r>
            <a:r>
              <a:rPr lang="en-US" sz="1000" b="1" dirty="0">
                <a:solidFill>
                  <a:srgbClr val="002060"/>
                </a:solidFill>
              </a:rPr>
              <a:t> </a:t>
            </a:r>
            <a:r>
              <a:rPr lang="en-US" sz="1000" b="1" dirty="0" err="1">
                <a:solidFill>
                  <a:srgbClr val="002060"/>
                </a:solidFill>
              </a:rPr>
              <a:t>doet</a:t>
            </a:r>
            <a:r>
              <a:rPr lang="en-US" sz="1000" b="1" dirty="0">
                <a:solidFill>
                  <a:srgbClr val="002060"/>
                </a:solidFill>
              </a:rPr>
              <a:t> wat met </a:t>
            </a:r>
            <a:r>
              <a:rPr lang="en-US" sz="1000" b="1" dirty="0" err="1">
                <a:solidFill>
                  <a:srgbClr val="002060"/>
                </a:solidFill>
              </a:rPr>
              <a:t>welke</a:t>
            </a:r>
            <a:r>
              <a:rPr lang="en-US" sz="1000" b="1" dirty="0">
                <a:solidFill>
                  <a:srgbClr val="002060"/>
                </a:solidFill>
              </a:rPr>
              <a:t> </a:t>
            </a:r>
            <a:r>
              <a:rPr lang="en-US" sz="1000" b="1" dirty="0" err="1">
                <a:solidFill>
                  <a:srgbClr val="002060"/>
                </a:solidFill>
              </a:rPr>
              <a:t>informatie</a:t>
            </a:r>
            <a:r>
              <a:rPr lang="en-US" sz="1000" b="1" dirty="0">
                <a:solidFill>
                  <a:srgbClr val="002060"/>
                </a:solidFill>
              </a:rPr>
              <a:t>”</a:t>
            </a:r>
          </a:p>
          <a:p>
            <a:pPr marL="171450" indent="-171450">
              <a:buFont typeface="Arial" panose="020B0604020202020204" pitchFamily="34" charset="0"/>
              <a:buChar char="•"/>
            </a:pPr>
            <a:r>
              <a:rPr lang="nl-NL" sz="800" dirty="0">
                <a:solidFill>
                  <a:schemeClr val="accent1"/>
                </a:solidFill>
              </a:rPr>
              <a:t>Synergie: “Maak het beter voor de hele keten en BV Nederland”</a:t>
            </a:r>
          </a:p>
          <a:p>
            <a:pPr marL="171450" indent="-171450">
              <a:buFont typeface="Arial" panose="020B0604020202020204" pitchFamily="34" charset="0"/>
              <a:buChar char="•"/>
            </a:pPr>
            <a:r>
              <a:rPr lang="nl-NL" sz="800" dirty="0">
                <a:solidFill>
                  <a:schemeClr val="accent1"/>
                </a:solidFill>
              </a:rPr>
              <a:t>Uitdaging: Partijen in de keten zijn op informatie-vlak onbekend met elkaar</a:t>
            </a:r>
            <a:endParaRPr lang="en-US" sz="800" dirty="0">
              <a:solidFill>
                <a:schemeClr val="accent1"/>
              </a:solidFill>
            </a:endParaRPr>
          </a:p>
        </p:txBody>
      </p:sp>
      <p:sp>
        <p:nvSpPr>
          <p:cNvPr id="12" name="Pentagon 11"/>
          <p:cNvSpPr/>
          <p:nvPr/>
        </p:nvSpPr>
        <p:spPr>
          <a:xfrm>
            <a:off x="992221" y="3487465"/>
            <a:ext cx="3457013" cy="755532"/>
          </a:xfrm>
          <a:prstGeom prst="homePlate">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r>
              <a:rPr lang="en-US" sz="1000" b="1" dirty="0" err="1">
                <a:solidFill>
                  <a:srgbClr val="002060"/>
                </a:solidFill>
              </a:rPr>
              <a:t>Standaardisatie</a:t>
            </a:r>
            <a:r>
              <a:rPr lang="en-US" sz="1000" b="1" dirty="0">
                <a:solidFill>
                  <a:srgbClr val="002060"/>
                </a:solidFill>
              </a:rPr>
              <a:t>: “hoe </a:t>
            </a:r>
            <a:r>
              <a:rPr lang="en-US" sz="1000" b="1" dirty="0" err="1">
                <a:solidFill>
                  <a:srgbClr val="002060"/>
                </a:solidFill>
              </a:rPr>
              <a:t>koppelen</a:t>
            </a:r>
            <a:r>
              <a:rPr lang="en-US" sz="1000" b="1" dirty="0">
                <a:solidFill>
                  <a:srgbClr val="002060"/>
                </a:solidFill>
              </a:rPr>
              <a:t> we </a:t>
            </a:r>
            <a:r>
              <a:rPr lang="en-US" sz="1000" b="1" dirty="0" err="1">
                <a:solidFill>
                  <a:srgbClr val="002060"/>
                </a:solidFill>
              </a:rPr>
              <a:t>informatiebronnen</a:t>
            </a:r>
            <a:r>
              <a:rPr lang="en-US" sz="1000" b="1" dirty="0">
                <a:solidFill>
                  <a:srgbClr val="002060"/>
                </a:solidFill>
              </a:rPr>
              <a:t>”</a:t>
            </a:r>
          </a:p>
          <a:p>
            <a:pPr marL="171450" indent="-171450">
              <a:buFont typeface="Arial" panose="020B0604020202020204" pitchFamily="34" charset="0"/>
              <a:buChar char="•"/>
            </a:pPr>
            <a:r>
              <a:rPr lang="en-US" sz="800" dirty="0" err="1">
                <a:solidFill>
                  <a:schemeClr val="accent1"/>
                </a:solidFill>
              </a:rPr>
              <a:t>Synergie</a:t>
            </a:r>
            <a:r>
              <a:rPr lang="en-US" sz="800" dirty="0">
                <a:solidFill>
                  <a:schemeClr val="accent1"/>
                </a:solidFill>
              </a:rPr>
              <a:t>: </a:t>
            </a:r>
            <a:r>
              <a:rPr lang="en-US" sz="800" dirty="0" err="1">
                <a:solidFill>
                  <a:schemeClr val="accent1"/>
                </a:solidFill>
              </a:rPr>
              <a:t>informatie</a:t>
            </a:r>
            <a:r>
              <a:rPr lang="en-US" sz="800" dirty="0">
                <a:solidFill>
                  <a:schemeClr val="accent1"/>
                </a:solidFill>
              </a:rPr>
              <a:t> over de </a:t>
            </a:r>
            <a:r>
              <a:rPr lang="en-US" sz="800" dirty="0" err="1">
                <a:solidFill>
                  <a:schemeClr val="accent1"/>
                </a:solidFill>
              </a:rPr>
              <a:t>gehele</a:t>
            </a:r>
            <a:r>
              <a:rPr lang="en-US" sz="800" dirty="0">
                <a:solidFill>
                  <a:schemeClr val="accent1"/>
                </a:solidFill>
              </a:rPr>
              <a:t> </a:t>
            </a:r>
            <a:r>
              <a:rPr lang="en-US" sz="800" dirty="0" err="1">
                <a:solidFill>
                  <a:schemeClr val="accent1"/>
                </a:solidFill>
              </a:rPr>
              <a:t>keten</a:t>
            </a:r>
            <a:r>
              <a:rPr lang="en-US" sz="800" dirty="0">
                <a:solidFill>
                  <a:schemeClr val="accent1"/>
                </a:solidFill>
              </a:rPr>
              <a:t> </a:t>
            </a:r>
            <a:r>
              <a:rPr lang="en-US" sz="800" dirty="0" err="1">
                <a:solidFill>
                  <a:schemeClr val="accent1"/>
                </a:solidFill>
              </a:rPr>
              <a:t>kunnen</a:t>
            </a:r>
            <a:r>
              <a:rPr lang="en-US" sz="800" dirty="0">
                <a:solidFill>
                  <a:schemeClr val="accent1"/>
                </a:solidFill>
              </a:rPr>
              <a:t> </a:t>
            </a:r>
            <a:r>
              <a:rPr lang="en-US" sz="800" dirty="0" err="1">
                <a:solidFill>
                  <a:schemeClr val="accent1"/>
                </a:solidFill>
              </a:rPr>
              <a:t>gebruiken</a:t>
            </a:r>
            <a:endParaRPr lang="en-US" sz="800" dirty="0">
              <a:solidFill>
                <a:schemeClr val="accent1"/>
              </a:solidFill>
            </a:endParaRPr>
          </a:p>
          <a:p>
            <a:pPr marL="171450" indent="-171450">
              <a:buFont typeface="Arial" panose="020B0604020202020204" pitchFamily="34" charset="0"/>
              <a:buChar char="•"/>
            </a:pPr>
            <a:r>
              <a:rPr lang="en-US" sz="800" dirty="0" err="1">
                <a:solidFill>
                  <a:schemeClr val="accent1"/>
                </a:solidFill>
              </a:rPr>
              <a:t>Uitdaging</a:t>
            </a:r>
            <a:r>
              <a:rPr lang="en-US" sz="800" dirty="0">
                <a:solidFill>
                  <a:schemeClr val="accent1"/>
                </a:solidFill>
              </a:rPr>
              <a:t>: </a:t>
            </a:r>
            <a:r>
              <a:rPr lang="en-US" sz="800" dirty="0" err="1">
                <a:solidFill>
                  <a:schemeClr val="accent1"/>
                </a:solidFill>
              </a:rPr>
              <a:t>Partijen</a:t>
            </a:r>
            <a:r>
              <a:rPr lang="en-US" sz="800" dirty="0">
                <a:solidFill>
                  <a:schemeClr val="accent1"/>
                </a:solidFill>
              </a:rPr>
              <a:t> </a:t>
            </a:r>
            <a:r>
              <a:rPr lang="en-US" sz="800" dirty="0" err="1">
                <a:solidFill>
                  <a:schemeClr val="accent1"/>
                </a:solidFill>
              </a:rPr>
              <a:t>hebben</a:t>
            </a:r>
            <a:r>
              <a:rPr lang="en-US" sz="800" dirty="0">
                <a:solidFill>
                  <a:schemeClr val="accent1"/>
                </a:solidFill>
              </a:rPr>
              <a:t> </a:t>
            </a:r>
            <a:r>
              <a:rPr lang="en-US" sz="800" dirty="0" err="1">
                <a:solidFill>
                  <a:schemeClr val="accent1"/>
                </a:solidFill>
              </a:rPr>
              <a:t>informatiemodellen</a:t>
            </a:r>
            <a:r>
              <a:rPr lang="en-US" sz="800" dirty="0">
                <a:solidFill>
                  <a:schemeClr val="accent1"/>
                </a:solidFill>
              </a:rPr>
              <a:t> </a:t>
            </a:r>
            <a:r>
              <a:rPr lang="en-US" sz="800" dirty="0" err="1">
                <a:solidFill>
                  <a:schemeClr val="accent1"/>
                </a:solidFill>
              </a:rPr>
              <a:t>voor</a:t>
            </a:r>
            <a:r>
              <a:rPr lang="en-US" sz="800" dirty="0">
                <a:solidFill>
                  <a:schemeClr val="accent1"/>
                </a:solidFill>
              </a:rPr>
              <a:t> </a:t>
            </a:r>
            <a:r>
              <a:rPr lang="en-US" sz="800" dirty="0" err="1">
                <a:solidFill>
                  <a:schemeClr val="accent1"/>
                </a:solidFill>
              </a:rPr>
              <a:t>eigen</a:t>
            </a:r>
            <a:r>
              <a:rPr lang="en-US" sz="800" dirty="0">
                <a:solidFill>
                  <a:schemeClr val="accent1"/>
                </a:solidFill>
              </a:rPr>
              <a:t> </a:t>
            </a:r>
            <a:r>
              <a:rPr lang="en-US" sz="800" dirty="0" err="1">
                <a:solidFill>
                  <a:schemeClr val="accent1"/>
                </a:solidFill>
              </a:rPr>
              <a:t>behoeften</a:t>
            </a:r>
            <a:r>
              <a:rPr lang="en-US" sz="800" dirty="0">
                <a:solidFill>
                  <a:schemeClr val="accent1"/>
                </a:solidFill>
              </a:rPr>
              <a:t> </a:t>
            </a:r>
            <a:r>
              <a:rPr lang="en-US" sz="800" dirty="0" err="1">
                <a:solidFill>
                  <a:schemeClr val="accent1"/>
                </a:solidFill>
              </a:rPr>
              <a:t>ontwikkeld</a:t>
            </a:r>
            <a:r>
              <a:rPr lang="en-US" sz="800" dirty="0">
                <a:solidFill>
                  <a:schemeClr val="accent1"/>
                </a:solidFill>
              </a:rPr>
              <a:t> </a:t>
            </a:r>
            <a:r>
              <a:rPr lang="en-US" sz="800" dirty="0" err="1">
                <a:solidFill>
                  <a:schemeClr val="accent1"/>
                </a:solidFill>
              </a:rPr>
              <a:t>en</a:t>
            </a:r>
            <a:r>
              <a:rPr lang="en-US" sz="800" dirty="0">
                <a:solidFill>
                  <a:schemeClr val="accent1"/>
                </a:solidFill>
              </a:rPr>
              <a:t> </a:t>
            </a:r>
            <a:r>
              <a:rPr lang="en-US" sz="800" dirty="0" err="1">
                <a:solidFill>
                  <a:schemeClr val="accent1"/>
                </a:solidFill>
              </a:rPr>
              <a:t>niet</a:t>
            </a:r>
            <a:r>
              <a:rPr lang="en-US" sz="800" dirty="0">
                <a:solidFill>
                  <a:schemeClr val="accent1"/>
                </a:solidFill>
              </a:rPr>
              <a:t> </a:t>
            </a:r>
            <a:r>
              <a:rPr lang="en-US" sz="800" dirty="0" err="1">
                <a:solidFill>
                  <a:schemeClr val="accent1"/>
                </a:solidFill>
              </a:rPr>
              <a:t>voor</a:t>
            </a:r>
            <a:r>
              <a:rPr lang="en-US" sz="800" dirty="0">
                <a:solidFill>
                  <a:schemeClr val="accent1"/>
                </a:solidFill>
              </a:rPr>
              <a:t> de </a:t>
            </a:r>
            <a:r>
              <a:rPr lang="en-US" sz="800" dirty="0" err="1">
                <a:solidFill>
                  <a:schemeClr val="accent1"/>
                </a:solidFill>
              </a:rPr>
              <a:t>keten</a:t>
            </a:r>
            <a:endParaRPr lang="en-US" sz="800" dirty="0">
              <a:solidFill>
                <a:schemeClr val="accent1"/>
              </a:solidFill>
            </a:endParaRPr>
          </a:p>
        </p:txBody>
      </p:sp>
      <p:sp>
        <p:nvSpPr>
          <p:cNvPr id="13" name="Pentagon 12"/>
          <p:cNvSpPr/>
          <p:nvPr/>
        </p:nvSpPr>
        <p:spPr>
          <a:xfrm>
            <a:off x="992221" y="1761794"/>
            <a:ext cx="3457013" cy="755532"/>
          </a:xfrm>
          <a:prstGeom prst="homePlate">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36000" tIns="0" rIns="36000" bIns="0" rtlCol="0" anchor="ctr"/>
          <a:lstStyle/>
          <a:p>
            <a:r>
              <a:rPr lang="en-US" sz="1000" b="1" dirty="0" err="1">
                <a:solidFill>
                  <a:srgbClr val="002060"/>
                </a:solidFill>
              </a:rPr>
              <a:t>Coördinatie</a:t>
            </a:r>
            <a:r>
              <a:rPr lang="en-US" sz="1000" b="1" dirty="0">
                <a:solidFill>
                  <a:srgbClr val="002060"/>
                </a:solidFill>
              </a:rPr>
              <a:t>: “hoe </a:t>
            </a:r>
            <a:r>
              <a:rPr lang="en-US" sz="1000" b="1" dirty="0" err="1">
                <a:solidFill>
                  <a:srgbClr val="002060"/>
                </a:solidFill>
              </a:rPr>
              <a:t>transformeren</a:t>
            </a:r>
            <a:r>
              <a:rPr lang="en-US" sz="1000" b="1" dirty="0">
                <a:solidFill>
                  <a:srgbClr val="002060"/>
                </a:solidFill>
              </a:rPr>
              <a:t> we </a:t>
            </a:r>
            <a:r>
              <a:rPr lang="en-US" sz="1000" b="1" dirty="0" err="1">
                <a:solidFill>
                  <a:srgbClr val="002060"/>
                </a:solidFill>
              </a:rPr>
              <a:t>naar</a:t>
            </a:r>
            <a:r>
              <a:rPr lang="en-US" sz="1000" b="1" dirty="0">
                <a:solidFill>
                  <a:srgbClr val="002060"/>
                </a:solidFill>
              </a:rPr>
              <a:t> </a:t>
            </a:r>
            <a:r>
              <a:rPr lang="en-US" sz="1000" b="1" dirty="0" err="1">
                <a:solidFill>
                  <a:srgbClr val="002060"/>
                </a:solidFill>
              </a:rPr>
              <a:t>een</a:t>
            </a:r>
            <a:r>
              <a:rPr lang="en-US" sz="1000" b="1" dirty="0">
                <a:solidFill>
                  <a:srgbClr val="002060"/>
                </a:solidFill>
              </a:rPr>
              <a:t> </a:t>
            </a:r>
            <a:r>
              <a:rPr lang="en-US" sz="1000" b="1" dirty="0" err="1">
                <a:solidFill>
                  <a:srgbClr val="002060"/>
                </a:solidFill>
              </a:rPr>
              <a:t>keten</a:t>
            </a:r>
            <a:r>
              <a:rPr lang="en-US" sz="1000" b="1" dirty="0">
                <a:solidFill>
                  <a:srgbClr val="002060"/>
                </a:solidFill>
              </a:rPr>
              <a:t>”</a:t>
            </a:r>
          </a:p>
          <a:p>
            <a:pPr marL="171450" indent="-171450">
              <a:buFont typeface="Arial" panose="020B0604020202020204" pitchFamily="34" charset="0"/>
              <a:buChar char="•"/>
            </a:pPr>
            <a:r>
              <a:rPr lang="en-US" sz="800" dirty="0" err="1">
                <a:solidFill>
                  <a:schemeClr val="accent1"/>
                </a:solidFill>
              </a:rPr>
              <a:t>Synergie</a:t>
            </a:r>
            <a:r>
              <a:rPr lang="en-US" sz="800" dirty="0">
                <a:solidFill>
                  <a:schemeClr val="accent1"/>
                </a:solidFill>
              </a:rPr>
              <a:t>: </a:t>
            </a:r>
            <a:r>
              <a:rPr lang="en-US" sz="800" dirty="0" err="1">
                <a:solidFill>
                  <a:schemeClr val="accent1"/>
                </a:solidFill>
              </a:rPr>
              <a:t>mindshift</a:t>
            </a:r>
            <a:r>
              <a:rPr lang="en-US" sz="800" dirty="0">
                <a:solidFill>
                  <a:schemeClr val="accent1"/>
                </a:solidFill>
              </a:rPr>
              <a:t> </a:t>
            </a:r>
            <a:r>
              <a:rPr lang="en-US" sz="800" dirty="0" err="1">
                <a:solidFill>
                  <a:schemeClr val="accent1"/>
                </a:solidFill>
              </a:rPr>
              <a:t>naar</a:t>
            </a:r>
            <a:r>
              <a:rPr lang="en-US" sz="800" dirty="0">
                <a:solidFill>
                  <a:schemeClr val="accent1"/>
                </a:solidFill>
              </a:rPr>
              <a:t> het </a:t>
            </a:r>
            <a:r>
              <a:rPr lang="en-US" sz="800" dirty="0" err="1">
                <a:solidFill>
                  <a:schemeClr val="accent1"/>
                </a:solidFill>
              </a:rPr>
              <a:t>beste</a:t>
            </a:r>
            <a:r>
              <a:rPr lang="en-US" sz="800" dirty="0">
                <a:solidFill>
                  <a:schemeClr val="accent1"/>
                </a:solidFill>
              </a:rPr>
              <a:t> </a:t>
            </a:r>
            <a:r>
              <a:rPr lang="en-US" sz="800" dirty="0" err="1">
                <a:solidFill>
                  <a:schemeClr val="accent1"/>
                </a:solidFill>
              </a:rPr>
              <a:t>voor</a:t>
            </a:r>
            <a:r>
              <a:rPr lang="en-US" sz="800" dirty="0">
                <a:solidFill>
                  <a:schemeClr val="accent1"/>
                </a:solidFill>
              </a:rPr>
              <a:t> </a:t>
            </a:r>
            <a:r>
              <a:rPr lang="en-US" sz="800" dirty="0" err="1">
                <a:solidFill>
                  <a:schemeClr val="accent1"/>
                </a:solidFill>
              </a:rPr>
              <a:t>allemaal</a:t>
            </a:r>
            <a:endParaRPr lang="en-US" sz="800" dirty="0">
              <a:solidFill>
                <a:schemeClr val="accent1"/>
              </a:solidFill>
            </a:endParaRPr>
          </a:p>
          <a:p>
            <a:pPr marL="171450" indent="-171450">
              <a:buFont typeface="Arial" panose="020B0604020202020204" pitchFamily="34" charset="0"/>
              <a:buChar char="•"/>
            </a:pPr>
            <a:r>
              <a:rPr lang="en-US" sz="800" dirty="0" err="1">
                <a:solidFill>
                  <a:schemeClr val="accent1"/>
                </a:solidFill>
              </a:rPr>
              <a:t>Uitdaging</a:t>
            </a:r>
            <a:r>
              <a:rPr lang="en-US" sz="800" dirty="0">
                <a:solidFill>
                  <a:schemeClr val="accent1"/>
                </a:solidFill>
              </a:rPr>
              <a:t>: </a:t>
            </a:r>
            <a:r>
              <a:rPr lang="en-US" sz="800" dirty="0" err="1">
                <a:solidFill>
                  <a:schemeClr val="accent1"/>
                </a:solidFill>
              </a:rPr>
              <a:t>Wie</a:t>
            </a:r>
            <a:r>
              <a:rPr lang="en-US" sz="800" dirty="0">
                <a:solidFill>
                  <a:schemeClr val="accent1"/>
                </a:solidFill>
              </a:rPr>
              <a:t> </a:t>
            </a:r>
            <a:r>
              <a:rPr lang="en-US" sz="800" dirty="0" err="1">
                <a:solidFill>
                  <a:schemeClr val="accent1"/>
                </a:solidFill>
              </a:rPr>
              <a:t>heeft</a:t>
            </a:r>
            <a:r>
              <a:rPr lang="en-US" sz="800" dirty="0">
                <a:solidFill>
                  <a:schemeClr val="accent1"/>
                </a:solidFill>
              </a:rPr>
              <a:t> </a:t>
            </a:r>
            <a:r>
              <a:rPr lang="en-US" sz="800" dirty="0" err="1">
                <a:solidFill>
                  <a:schemeClr val="accent1"/>
                </a:solidFill>
              </a:rPr>
              <a:t>welke</a:t>
            </a:r>
            <a:r>
              <a:rPr lang="en-US" sz="800" dirty="0">
                <a:solidFill>
                  <a:schemeClr val="accent1"/>
                </a:solidFill>
              </a:rPr>
              <a:t> </a:t>
            </a:r>
            <a:r>
              <a:rPr lang="en-US" sz="800" dirty="0" err="1">
                <a:solidFill>
                  <a:schemeClr val="accent1"/>
                </a:solidFill>
              </a:rPr>
              <a:t>middelen</a:t>
            </a:r>
            <a:r>
              <a:rPr lang="en-US" sz="800" dirty="0">
                <a:solidFill>
                  <a:schemeClr val="accent1"/>
                </a:solidFill>
              </a:rPr>
              <a:t> </a:t>
            </a:r>
            <a:r>
              <a:rPr lang="en-US" sz="800" dirty="0" err="1">
                <a:solidFill>
                  <a:schemeClr val="accent1"/>
                </a:solidFill>
              </a:rPr>
              <a:t>en</a:t>
            </a:r>
            <a:r>
              <a:rPr lang="en-US" sz="800" dirty="0">
                <a:solidFill>
                  <a:schemeClr val="accent1"/>
                </a:solidFill>
              </a:rPr>
              <a:t> resources?</a:t>
            </a:r>
          </a:p>
        </p:txBody>
      </p:sp>
      <p:sp>
        <p:nvSpPr>
          <p:cNvPr id="14" name="Chevron 13"/>
          <p:cNvSpPr/>
          <p:nvPr/>
        </p:nvSpPr>
        <p:spPr>
          <a:xfrm>
            <a:off x="4192693" y="3487463"/>
            <a:ext cx="4781974" cy="755532"/>
          </a:xfrm>
          <a:prstGeom prst="chevron">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a:solidFill>
                  <a:srgbClr val="002060"/>
                </a:solidFill>
              </a:rPr>
              <a:t>Maak</a:t>
            </a:r>
            <a:r>
              <a:rPr lang="en-US" sz="1100" b="1" dirty="0">
                <a:solidFill>
                  <a:srgbClr val="002060"/>
                </a:solidFill>
              </a:rPr>
              <a:t> data </a:t>
            </a:r>
            <a:r>
              <a:rPr lang="en-US" sz="1100" b="1" dirty="0" err="1">
                <a:solidFill>
                  <a:srgbClr val="002060"/>
                </a:solidFill>
              </a:rPr>
              <a:t>én</a:t>
            </a:r>
            <a:r>
              <a:rPr lang="en-US" sz="1100" b="1" dirty="0">
                <a:solidFill>
                  <a:srgbClr val="002060"/>
                </a:solidFill>
              </a:rPr>
              <a:t> expertise </a:t>
            </a:r>
            <a:r>
              <a:rPr lang="en-US" sz="1100" b="1" dirty="0" err="1">
                <a:solidFill>
                  <a:srgbClr val="002060"/>
                </a:solidFill>
              </a:rPr>
              <a:t>beschikbaar</a:t>
            </a:r>
            <a:r>
              <a:rPr lang="en-US" sz="1100" b="1" dirty="0">
                <a:solidFill>
                  <a:srgbClr val="002060"/>
                </a:solidFill>
              </a:rPr>
              <a:t> om </a:t>
            </a:r>
            <a:r>
              <a:rPr lang="en-US" sz="1100" b="1" dirty="0" err="1">
                <a:solidFill>
                  <a:srgbClr val="002060"/>
                </a:solidFill>
              </a:rPr>
              <a:t>te</a:t>
            </a:r>
            <a:r>
              <a:rPr lang="en-US" sz="1100" b="1" dirty="0">
                <a:solidFill>
                  <a:srgbClr val="002060"/>
                </a:solidFill>
              </a:rPr>
              <a:t> </a:t>
            </a:r>
            <a:r>
              <a:rPr lang="en-US" sz="1100" b="1" dirty="0" err="1">
                <a:solidFill>
                  <a:srgbClr val="002060"/>
                </a:solidFill>
              </a:rPr>
              <a:t>exploreren</a:t>
            </a:r>
            <a:r>
              <a:rPr lang="en-US" sz="1100" b="1" dirty="0">
                <a:solidFill>
                  <a:srgbClr val="002060"/>
                </a:solidFill>
              </a:rPr>
              <a:t> met data </a:t>
            </a:r>
            <a:r>
              <a:rPr lang="en-US" sz="1100" b="1" dirty="0" err="1">
                <a:solidFill>
                  <a:srgbClr val="002060"/>
                </a:solidFill>
              </a:rPr>
              <a:t>en</a:t>
            </a:r>
            <a:r>
              <a:rPr lang="en-US" sz="1100" b="1" dirty="0">
                <a:solidFill>
                  <a:srgbClr val="002060"/>
                </a:solidFill>
              </a:rPr>
              <a:t> </a:t>
            </a:r>
            <a:r>
              <a:rPr lang="en-US" sz="1100" b="1" dirty="0" err="1">
                <a:solidFill>
                  <a:srgbClr val="002060"/>
                </a:solidFill>
              </a:rPr>
              <a:t>definities</a:t>
            </a:r>
            <a:r>
              <a:rPr lang="en-US" sz="1100" b="1" dirty="0">
                <a:solidFill>
                  <a:srgbClr val="002060"/>
                </a:solidFill>
              </a:rPr>
              <a:t> vast </a:t>
            </a:r>
            <a:r>
              <a:rPr lang="en-US" sz="1100" b="1" dirty="0" err="1">
                <a:solidFill>
                  <a:srgbClr val="002060"/>
                </a:solidFill>
              </a:rPr>
              <a:t>te</a:t>
            </a:r>
            <a:r>
              <a:rPr lang="en-US" sz="1100" b="1" dirty="0">
                <a:solidFill>
                  <a:srgbClr val="002060"/>
                </a:solidFill>
              </a:rPr>
              <a:t> </a:t>
            </a:r>
            <a:r>
              <a:rPr lang="en-US" sz="1100" b="1" dirty="0" err="1">
                <a:solidFill>
                  <a:srgbClr val="002060"/>
                </a:solidFill>
              </a:rPr>
              <a:t>stellen</a:t>
            </a:r>
            <a:endParaRPr lang="en-US" sz="1100" b="1" dirty="0">
              <a:solidFill>
                <a:srgbClr val="002060"/>
              </a:solidFill>
            </a:endParaRPr>
          </a:p>
          <a:p>
            <a:pPr algn="ctr"/>
            <a:r>
              <a:rPr lang="en-US" sz="1100" dirty="0" err="1">
                <a:solidFill>
                  <a:schemeClr val="bg1"/>
                </a:solidFill>
              </a:rPr>
              <a:t>Competenties</a:t>
            </a:r>
            <a:r>
              <a:rPr lang="en-US" sz="1100" dirty="0">
                <a:solidFill>
                  <a:schemeClr val="bg1"/>
                </a:solidFill>
              </a:rPr>
              <a:t>: </a:t>
            </a:r>
            <a:r>
              <a:rPr lang="en-US" sz="1100" dirty="0" err="1">
                <a:solidFill>
                  <a:schemeClr val="bg1"/>
                </a:solidFill>
              </a:rPr>
              <a:t>Integratie</a:t>
            </a:r>
            <a:r>
              <a:rPr lang="en-US" sz="1100" dirty="0">
                <a:solidFill>
                  <a:schemeClr val="bg1"/>
                </a:solidFill>
              </a:rPr>
              <a:t> &amp; </a:t>
            </a:r>
            <a:r>
              <a:rPr lang="en-US" sz="1100" dirty="0" err="1">
                <a:solidFill>
                  <a:schemeClr val="bg1"/>
                </a:solidFill>
              </a:rPr>
              <a:t>Interoperabiliteit</a:t>
            </a:r>
            <a:r>
              <a:rPr lang="en-US" sz="1100" dirty="0">
                <a:solidFill>
                  <a:schemeClr val="bg1"/>
                </a:solidFill>
              </a:rPr>
              <a:t>,</a:t>
            </a:r>
            <a:br>
              <a:rPr lang="en-US" sz="1100" dirty="0">
                <a:solidFill>
                  <a:schemeClr val="bg1"/>
                </a:solidFill>
              </a:rPr>
            </a:br>
            <a:r>
              <a:rPr lang="en-US" sz="1100" dirty="0">
                <a:solidFill>
                  <a:schemeClr val="bg1"/>
                </a:solidFill>
              </a:rPr>
              <a:t>Meta-data Management, Data Modelling &amp; Development</a:t>
            </a:r>
          </a:p>
        </p:txBody>
      </p:sp>
      <p:sp>
        <p:nvSpPr>
          <p:cNvPr id="15" name="Chevron 14"/>
          <p:cNvSpPr/>
          <p:nvPr/>
        </p:nvSpPr>
        <p:spPr>
          <a:xfrm>
            <a:off x="4192693" y="1761773"/>
            <a:ext cx="4781974" cy="755532"/>
          </a:xfrm>
          <a:prstGeom prst="chevron">
            <a:avLst/>
          </a:prstGeom>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a:solidFill>
                  <a:srgbClr val="002060"/>
                </a:solidFill>
              </a:rPr>
              <a:t>Voer</a:t>
            </a:r>
            <a:r>
              <a:rPr lang="en-US" sz="1100" b="1" dirty="0">
                <a:solidFill>
                  <a:srgbClr val="002060"/>
                </a:solidFill>
              </a:rPr>
              <a:t> </a:t>
            </a:r>
            <a:r>
              <a:rPr lang="en-US" sz="1100" b="1" dirty="0" err="1">
                <a:solidFill>
                  <a:srgbClr val="002060"/>
                </a:solidFill>
              </a:rPr>
              <a:t>kortcyclische</a:t>
            </a:r>
            <a:r>
              <a:rPr lang="en-US" sz="1100" b="1" dirty="0">
                <a:solidFill>
                  <a:srgbClr val="002060"/>
                </a:solidFill>
              </a:rPr>
              <a:t> </a:t>
            </a:r>
            <a:r>
              <a:rPr lang="en-US" sz="1100" b="1" dirty="0" err="1">
                <a:solidFill>
                  <a:srgbClr val="002060"/>
                </a:solidFill>
              </a:rPr>
              <a:t>activiteiten</a:t>
            </a:r>
            <a:r>
              <a:rPr lang="en-US" sz="1100" b="1" dirty="0">
                <a:solidFill>
                  <a:srgbClr val="002060"/>
                </a:solidFill>
              </a:rPr>
              <a:t> </a:t>
            </a:r>
            <a:r>
              <a:rPr lang="en-US" sz="1100" b="1" dirty="0" err="1">
                <a:solidFill>
                  <a:srgbClr val="002060"/>
                </a:solidFill>
              </a:rPr>
              <a:t>uit</a:t>
            </a:r>
            <a:r>
              <a:rPr lang="en-US" sz="1100" b="1" dirty="0">
                <a:solidFill>
                  <a:srgbClr val="002060"/>
                </a:solidFill>
              </a:rPr>
              <a:t> </a:t>
            </a:r>
            <a:r>
              <a:rPr lang="en-US" sz="1100" b="1" dirty="0" err="1">
                <a:solidFill>
                  <a:srgbClr val="002060"/>
                </a:solidFill>
              </a:rPr>
              <a:t>waarbij</a:t>
            </a:r>
            <a:r>
              <a:rPr lang="en-US" sz="1100" b="1" dirty="0">
                <a:solidFill>
                  <a:srgbClr val="002060"/>
                </a:solidFill>
              </a:rPr>
              <a:t> </a:t>
            </a:r>
            <a:r>
              <a:rPr lang="en-US" sz="1100" b="1" dirty="0" err="1">
                <a:solidFill>
                  <a:srgbClr val="002060"/>
                </a:solidFill>
              </a:rPr>
              <a:t>ketenpartners</a:t>
            </a:r>
            <a:r>
              <a:rPr lang="en-US" sz="1100" b="1" dirty="0">
                <a:solidFill>
                  <a:srgbClr val="002060"/>
                </a:solidFill>
              </a:rPr>
              <a:t> met </a:t>
            </a:r>
            <a:r>
              <a:rPr lang="en-US" sz="1100" b="1" dirty="0" err="1">
                <a:solidFill>
                  <a:srgbClr val="002060"/>
                </a:solidFill>
              </a:rPr>
              <a:t>elkaar</a:t>
            </a:r>
            <a:r>
              <a:rPr lang="en-US" sz="1100" b="1" dirty="0">
                <a:solidFill>
                  <a:srgbClr val="002060"/>
                </a:solidFill>
              </a:rPr>
              <a:t> data </a:t>
            </a:r>
            <a:r>
              <a:rPr lang="en-US" sz="1100" b="1" dirty="0" err="1">
                <a:solidFill>
                  <a:srgbClr val="002060"/>
                </a:solidFill>
              </a:rPr>
              <a:t>delen</a:t>
            </a:r>
            <a:r>
              <a:rPr lang="en-US" sz="1100" b="1" dirty="0">
                <a:solidFill>
                  <a:srgbClr val="002060"/>
                </a:solidFill>
              </a:rPr>
              <a:t> </a:t>
            </a:r>
            <a:r>
              <a:rPr lang="en-US" sz="1100" b="1" dirty="0" err="1">
                <a:solidFill>
                  <a:srgbClr val="002060"/>
                </a:solidFill>
              </a:rPr>
              <a:t>en</a:t>
            </a:r>
            <a:r>
              <a:rPr lang="en-US" sz="1100" b="1" dirty="0">
                <a:solidFill>
                  <a:srgbClr val="002060"/>
                </a:solidFill>
              </a:rPr>
              <a:t> </a:t>
            </a:r>
            <a:r>
              <a:rPr lang="en-US" sz="1100" b="1" dirty="0" err="1">
                <a:solidFill>
                  <a:srgbClr val="002060"/>
                </a:solidFill>
              </a:rPr>
              <a:t>exploreren</a:t>
            </a:r>
            <a:endParaRPr lang="en-US" sz="1100" b="1" dirty="0">
              <a:solidFill>
                <a:srgbClr val="002060"/>
              </a:solidFill>
            </a:endParaRPr>
          </a:p>
          <a:p>
            <a:pPr algn="ctr"/>
            <a:r>
              <a:rPr lang="en-US" sz="1100" dirty="0" err="1">
                <a:solidFill>
                  <a:schemeClr val="bg1"/>
                </a:solidFill>
              </a:rPr>
              <a:t>Competenties</a:t>
            </a:r>
            <a:r>
              <a:rPr lang="en-US" sz="1100" dirty="0">
                <a:solidFill>
                  <a:schemeClr val="bg1"/>
                </a:solidFill>
              </a:rPr>
              <a:t>: Market intelligence, Data Governance, </a:t>
            </a:r>
            <a:r>
              <a:rPr lang="en-US" sz="1100" dirty="0" err="1">
                <a:solidFill>
                  <a:schemeClr val="bg1"/>
                </a:solidFill>
              </a:rPr>
              <a:t>Verandermanagement</a:t>
            </a:r>
            <a:r>
              <a:rPr lang="en-US" sz="1100" dirty="0">
                <a:solidFill>
                  <a:schemeClr val="bg1"/>
                </a:solidFill>
              </a:rPr>
              <a:t>, </a:t>
            </a:r>
            <a:r>
              <a:rPr lang="en-US" sz="1100" dirty="0" err="1">
                <a:solidFill>
                  <a:schemeClr val="bg1"/>
                </a:solidFill>
              </a:rPr>
              <a:t>Visualisatie</a:t>
            </a:r>
            <a:r>
              <a:rPr lang="en-US" sz="1100" dirty="0">
                <a:solidFill>
                  <a:schemeClr val="bg1"/>
                </a:solidFill>
              </a:rPr>
              <a:t> (BI/Analytics)</a:t>
            </a:r>
          </a:p>
        </p:txBody>
      </p:sp>
      <p:sp>
        <p:nvSpPr>
          <p:cNvPr id="23" name="Rounded Rectangle 22"/>
          <p:cNvSpPr/>
          <p:nvPr/>
        </p:nvSpPr>
        <p:spPr>
          <a:xfrm>
            <a:off x="366138" y="1761794"/>
            <a:ext cx="585336" cy="755532"/>
          </a:xfrm>
          <a:prstGeom prst="roundRect">
            <a:avLst>
              <a:gd name="adj" fmla="val 10682"/>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800" dirty="0">
                <a:solidFill>
                  <a:srgbClr val="002060"/>
                </a:solidFill>
              </a:rPr>
              <a:t>Product &amp; </a:t>
            </a:r>
            <a:r>
              <a:rPr lang="en-US" sz="800" dirty="0" err="1">
                <a:solidFill>
                  <a:srgbClr val="002060"/>
                </a:solidFill>
              </a:rPr>
              <a:t>Markt</a:t>
            </a:r>
            <a:endParaRPr lang="en-US" sz="800" dirty="0">
              <a:solidFill>
                <a:srgbClr val="002060"/>
              </a:solidFill>
            </a:endParaRPr>
          </a:p>
        </p:txBody>
      </p:sp>
      <p:sp>
        <p:nvSpPr>
          <p:cNvPr id="24" name="Rounded Rectangle 23"/>
          <p:cNvSpPr/>
          <p:nvPr/>
        </p:nvSpPr>
        <p:spPr>
          <a:xfrm>
            <a:off x="366138" y="2624619"/>
            <a:ext cx="585336" cy="755532"/>
          </a:xfrm>
          <a:prstGeom prst="roundRect">
            <a:avLst>
              <a:gd name="adj" fmla="val 10682"/>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800" dirty="0" err="1">
                <a:solidFill>
                  <a:srgbClr val="002060"/>
                </a:solidFill>
              </a:rPr>
              <a:t>Organisatie</a:t>
            </a:r>
            <a:endParaRPr lang="en-US" sz="800" dirty="0">
              <a:solidFill>
                <a:srgbClr val="002060"/>
              </a:solidFill>
            </a:endParaRPr>
          </a:p>
        </p:txBody>
      </p:sp>
      <p:sp>
        <p:nvSpPr>
          <p:cNvPr id="25" name="Rounded Rectangle 24"/>
          <p:cNvSpPr/>
          <p:nvPr/>
        </p:nvSpPr>
        <p:spPr>
          <a:xfrm>
            <a:off x="366138" y="3487463"/>
            <a:ext cx="585336" cy="755532"/>
          </a:xfrm>
          <a:prstGeom prst="roundRect">
            <a:avLst>
              <a:gd name="adj" fmla="val 10682"/>
            </a:avLst>
          </a:prstGeom>
          <a:gradFill>
            <a:gsLst>
              <a:gs pos="0">
                <a:schemeClr val="tx2">
                  <a:lumMod val="60000"/>
                  <a:lumOff val="40000"/>
                </a:schemeClr>
              </a:gs>
              <a:gs pos="33000">
                <a:schemeClr val="tx2">
                  <a:lumMod val="40000"/>
                  <a:lumOff val="6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800" dirty="0" err="1">
                <a:solidFill>
                  <a:srgbClr val="002060"/>
                </a:solidFill>
              </a:rPr>
              <a:t>Techniek</a:t>
            </a:r>
            <a:endParaRPr lang="en-US" sz="800" dirty="0">
              <a:solidFill>
                <a:srgbClr val="002060"/>
              </a:solidFill>
            </a:endParaRPr>
          </a:p>
        </p:txBody>
      </p:sp>
    </p:spTree>
    <p:extLst>
      <p:ext uri="{BB962C8B-B14F-4D97-AF65-F5344CB8AC3E}">
        <p14:creationId xmlns:p14="http://schemas.microsoft.com/office/powerpoint/2010/main" val="119746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3083453" y="917631"/>
            <a:ext cx="2953221" cy="1377859"/>
          </a:xfrm>
          <a:prstGeom prst="roundRect">
            <a:avLst>
              <a:gd name="adj" fmla="val 7727"/>
            </a:avLst>
          </a:prstGeom>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1600" dirty="0"/>
          </a:p>
          <a:p>
            <a:pPr algn="ctr"/>
            <a:endParaRPr lang="en-US" sz="1600" dirty="0"/>
          </a:p>
          <a:p>
            <a:pPr algn="ctr"/>
            <a:r>
              <a:rPr lang="en-US" sz="1600" dirty="0" err="1"/>
              <a:t>Technische</a:t>
            </a:r>
            <a:r>
              <a:rPr lang="en-US" sz="1600" dirty="0"/>
              <a:t> foundation</a:t>
            </a:r>
          </a:p>
        </p:txBody>
      </p:sp>
      <p:sp>
        <p:nvSpPr>
          <p:cNvPr id="54" name="Rounded Rectangle 53"/>
          <p:cNvSpPr/>
          <p:nvPr/>
        </p:nvSpPr>
        <p:spPr>
          <a:xfrm>
            <a:off x="6117723" y="2817731"/>
            <a:ext cx="2929344" cy="2036210"/>
          </a:xfrm>
          <a:prstGeom prst="roundRect">
            <a:avLst>
              <a:gd name="adj" fmla="val 7727"/>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a:t>3. Data </a:t>
            </a:r>
            <a:r>
              <a:rPr lang="en-US" sz="1600" dirty="0" err="1"/>
              <a:t>ontwikkeling</a:t>
            </a:r>
            <a:endParaRPr lang="en-US" sz="1600" dirty="0"/>
          </a:p>
          <a:p>
            <a:pPr algn="r"/>
            <a:endParaRPr lang="en-US" sz="1600" dirty="0"/>
          </a:p>
          <a:p>
            <a:pPr algn="r"/>
            <a:endParaRPr lang="en-US" sz="1600" dirty="0"/>
          </a:p>
          <a:p>
            <a:pPr algn="r"/>
            <a:endParaRPr lang="en-US" sz="1600" dirty="0"/>
          </a:p>
        </p:txBody>
      </p:sp>
      <p:sp>
        <p:nvSpPr>
          <p:cNvPr id="53" name="Rounded Rectangle 52"/>
          <p:cNvSpPr/>
          <p:nvPr/>
        </p:nvSpPr>
        <p:spPr>
          <a:xfrm>
            <a:off x="6093846" y="917631"/>
            <a:ext cx="2953221" cy="1904980"/>
          </a:xfrm>
          <a:prstGeom prst="roundRect">
            <a:avLst>
              <a:gd name="adj" fmla="val 77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a:p>
            <a:pPr algn="ctr"/>
            <a:endParaRPr lang="en-US" sz="1600" dirty="0"/>
          </a:p>
          <a:p>
            <a:pPr algn="ctr"/>
            <a:r>
              <a:rPr lang="en-US" sz="1600" dirty="0"/>
              <a:t>4. </a:t>
            </a:r>
            <a:r>
              <a:rPr lang="en-US" sz="1600" dirty="0" err="1"/>
              <a:t>Informatie</a:t>
            </a:r>
            <a:r>
              <a:rPr lang="en-US" sz="1600" dirty="0"/>
              <a:t> </a:t>
            </a:r>
            <a:r>
              <a:rPr lang="en-US" sz="1600" dirty="0" err="1"/>
              <a:t>producten</a:t>
            </a:r>
            <a:endParaRPr lang="en-US" sz="1600" dirty="0"/>
          </a:p>
        </p:txBody>
      </p:sp>
      <p:sp>
        <p:nvSpPr>
          <p:cNvPr id="51" name="Rounded Rectangle 50"/>
          <p:cNvSpPr/>
          <p:nvPr/>
        </p:nvSpPr>
        <p:spPr>
          <a:xfrm>
            <a:off x="84008" y="3535115"/>
            <a:ext cx="6798226" cy="1318826"/>
          </a:xfrm>
          <a:prstGeom prst="roundRect">
            <a:avLst>
              <a:gd name="adj" fmla="val 7727"/>
            </a:avLst>
          </a:prstGeom>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r>
              <a:rPr lang="en-US" sz="1600" dirty="0"/>
              <a:t>2. </a:t>
            </a:r>
            <a:r>
              <a:rPr lang="en-US" sz="1600" dirty="0" err="1"/>
              <a:t>Formalisatie</a:t>
            </a:r>
            <a:r>
              <a:rPr lang="en-US" sz="1600" dirty="0"/>
              <a:t> van </a:t>
            </a:r>
            <a:r>
              <a:rPr lang="en-US" sz="1600" dirty="0" err="1"/>
              <a:t>doelen</a:t>
            </a:r>
            <a:endParaRPr lang="en-US" sz="1600" dirty="0"/>
          </a:p>
        </p:txBody>
      </p:sp>
      <p:sp>
        <p:nvSpPr>
          <p:cNvPr id="50" name="Rounded Rectangle 49"/>
          <p:cNvSpPr/>
          <p:nvPr/>
        </p:nvSpPr>
        <p:spPr>
          <a:xfrm>
            <a:off x="84008" y="917631"/>
            <a:ext cx="2942273" cy="2529948"/>
          </a:xfrm>
          <a:prstGeom prst="roundRect">
            <a:avLst>
              <a:gd name="adj" fmla="val 77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1. Market Intelligence</a:t>
            </a:r>
          </a:p>
        </p:txBody>
      </p:sp>
      <p:sp>
        <p:nvSpPr>
          <p:cNvPr id="2" name="Title 1"/>
          <p:cNvSpPr>
            <a:spLocks noGrp="1"/>
          </p:cNvSpPr>
          <p:nvPr>
            <p:ph type="title"/>
          </p:nvPr>
        </p:nvSpPr>
        <p:spPr/>
        <p:txBody>
          <a:bodyPr/>
          <a:lstStyle/>
          <a:p>
            <a:r>
              <a:rPr lang="en-US" dirty="0" err="1"/>
              <a:t>Uit</a:t>
            </a:r>
            <a:r>
              <a:rPr lang="en-US" dirty="0"/>
              <a:t> </a:t>
            </a:r>
            <a:r>
              <a:rPr lang="en-US" dirty="0" err="1"/>
              <a:t>welke</a:t>
            </a:r>
            <a:r>
              <a:rPr lang="en-US" dirty="0"/>
              <a:t> </a:t>
            </a:r>
            <a:r>
              <a:rPr lang="en-US" dirty="0" err="1"/>
              <a:t>competenties</a:t>
            </a:r>
            <a:r>
              <a:rPr lang="en-US" dirty="0"/>
              <a:t> </a:t>
            </a:r>
            <a:r>
              <a:rPr lang="en-US" dirty="0" err="1"/>
              <a:t>bestaat</a:t>
            </a:r>
            <a:r>
              <a:rPr lang="en-US" dirty="0"/>
              <a:t> de </a:t>
            </a:r>
            <a:r>
              <a:rPr lang="en-US" dirty="0" err="1"/>
              <a:t>faciliterende</a:t>
            </a:r>
            <a:r>
              <a:rPr lang="en-US" dirty="0"/>
              <a:t> </a:t>
            </a:r>
            <a:r>
              <a:rPr lang="en-US" dirty="0" err="1"/>
              <a:t>rol</a:t>
            </a:r>
            <a:r>
              <a:rPr lang="en-US" dirty="0"/>
              <a:t>?</a:t>
            </a:r>
          </a:p>
        </p:txBody>
      </p:sp>
      <p:sp>
        <p:nvSpPr>
          <p:cNvPr id="4" name="Slide Number Placeholder 3"/>
          <p:cNvSpPr>
            <a:spLocks noGrp="1"/>
          </p:cNvSpPr>
          <p:nvPr>
            <p:ph type="sldNum" sz="quarter" idx="12"/>
          </p:nvPr>
        </p:nvSpPr>
        <p:spPr/>
        <p:txBody>
          <a:bodyPr/>
          <a:lstStyle/>
          <a:p>
            <a:fld id="{DDA46E91-AB01-4822-8E70-3764F4A6B580}" type="slidenum">
              <a:rPr lang="nl-NL" smtClean="0"/>
              <a:t>36</a:t>
            </a:fld>
            <a:endParaRPr lang="nl-NL"/>
          </a:p>
        </p:txBody>
      </p:sp>
      <p:sp>
        <p:nvSpPr>
          <p:cNvPr id="8" name="Rounded Rectangle 7"/>
          <p:cNvSpPr/>
          <p:nvPr/>
        </p:nvSpPr>
        <p:spPr>
          <a:xfrm>
            <a:off x="3195736" y="1049780"/>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b="1" dirty="0">
                <a:solidFill>
                  <a:schemeClr val="tx1"/>
                </a:solidFill>
              </a:rPr>
              <a:t>Data Management </a:t>
            </a:r>
            <a:r>
              <a:rPr lang="en-US" sz="900" b="1" dirty="0" err="1">
                <a:solidFill>
                  <a:schemeClr val="tx1"/>
                </a:solidFill>
              </a:rPr>
              <a:t>Systemen</a:t>
            </a:r>
            <a:endParaRPr lang="en-US" sz="900" b="1" dirty="0">
              <a:solidFill>
                <a:schemeClr val="tx1"/>
              </a:solidFill>
            </a:endParaRPr>
          </a:p>
          <a:p>
            <a:pPr algn="ctr"/>
            <a:r>
              <a:rPr lang="en-US" sz="900" dirty="0" err="1">
                <a:solidFill>
                  <a:schemeClr val="tx1"/>
                </a:solidFill>
              </a:rPr>
              <a:t>Technologieën</a:t>
            </a:r>
            <a:r>
              <a:rPr lang="en-US" sz="900" dirty="0">
                <a:solidFill>
                  <a:schemeClr val="tx1"/>
                </a:solidFill>
              </a:rPr>
              <a:t> </a:t>
            </a:r>
            <a:r>
              <a:rPr lang="en-US" sz="900" dirty="0" err="1">
                <a:solidFill>
                  <a:schemeClr val="tx1"/>
                </a:solidFill>
              </a:rPr>
              <a:t>worden</a:t>
            </a:r>
            <a:r>
              <a:rPr lang="en-US" sz="900" dirty="0">
                <a:solidFill>
                  <a:schemeClr val="tx1"/>
                </a:solidFill>
              </a:rPr>
              <a:t> </a:t>
            </a:r>
            <a:r>
              <a:rPr lang="en-US" sz="900" dirty="0" err="1">
                <a:solidFill>
                  <a:schemeClr val="tx1"/>
                </a:solidFill>
              </a:rPr>
              <a:t>beschikbaar</a:t>
            </a:r>
            <a:r>
              <a:rPr lang="en-US" sz="900" dirty="0">
                <a:solidFill>
                  <a:schemeClr val="tx1"/>
                </a:solidFill>
              </a:rPr>
              <a:t> </a:t>
            </a:r>
            <a:r>
              <a:rPr lang="en-US" sz="900" dirty="0" err="1">
                <a:solidFill>
                  <a:schemeClr val="tx1"/>
                </a:solidFill>
              </a:rPr>
              <a:t>gesteld</a:t>
            </a:r>
            <a:r>
              <a:rPr lang="en-US" sz="900" dirty="0">
                <a:solidFill>
                  <a:schemeClr val="tx1"/>
                </a:solidFill>
              </a:rPr>
              <a:t> om data </a:t>
            </a:r>
            <a:r>
              <a:rPr lang="en-US" sz="900" dirty="0" err="1">
                <a:solidFill>
                  <a:schemeClr val="tx1"/>
                </a:solidFill>
              </a:rPr>
              <a:t>te</a:t>
            </a:r>
            <a:r>
              <a:rPr lang="en-US" sz="900" dirty="0">
                <a:solidFill>
                  <a:schemeClr val="tx1"/>
                </a:solidFill>
              </a:rPr>
              <a:t> </a:t>
            </a:r>
            <a:r>
              <a:rPr lang="en-US" sz="900" dirty="0" err="1">
                <a:solidFill>
                  <a:schemeClr val="tx1"/>
                </a:solidFill>
              </a:rPr>
              <a:t>verzamelen</a:t>
            </a:r>
            <a:r>
              <a:rPr lang="en-US" sz="900" dirty="0">
                <a:solidFill>
                  <a:schemeClr val="tx1"/>
                </a:solidFill>
              </a:rPr>
              <a:t>, </a:t>
            </a:r>
            <a:r>
              <a:rPr lang="en-US" sz="900" dirty="0" err="1">
                <a:solidFill>
                  <a:schemeClr val="tx1"/>
                </a:solidFill>
              </a:rPr>
              <a:t>te</a:t>
            </a:r>
            <a:r>
              <a:rPr lang="en-US" sz="900" dirty="0">
                <a:solidFill>
                  <a:schemeClr val="tx1"/>
                </a:solidFill>
              </a:rPr>
              <a:t> </a:t>
            </a:r>
            <a:r>
              <a:rPr lang="en-US" sz="900" dirty="0" err="1">
                <a:solidFill>
                  <a:schemeClr val="tx1"/>
                </a:solidFill>
              </a:rPr>
              <a:t>verwerken</a:t>
            </a:r>
            <a:r>
              <a:rPr lang="en-US" sz="900" dirty="0">
                <a:solidFill>
                  <a:schemeClr val="tx1"/>
                </a:solidFill>
              </a:rPr>
              <a:t>, </a:t>
            </a:r>
            <a:r>
              <a:rPr lang="en-US" sz="900" dirty="0" err="1">
                <a:solidFill>
                  <a:schemeClr val="tx1"/>
                </a:solidFill>
              </a:rPr>
              <a:t>aan</a:t>
            </a:r>
            <a:r>
              <a:rPr lang="en-US" sz="900" dirty="0">
                <a:solidFill>
                  <a:schemeClr val="tx1"/>
                </a:solidFill>
              </a:rPr>
              <a:t> </a:t>
            </a:r>
            <a:r>
              <a:rPr lang="en-US" sz="900" dirty="0" err="1">
                <a:solidFill>
                  <a:schemeClr val="tx1"/>
                </a:solidFill>
              </a:rPr>
              <a:t>te</a:t>
            </a:r>
            <a:r>
              <a:rPr lang="en-US" sz="900" dirty="0">
                <a:solidFill>
                  <a:schemeClr val="tx1"/>
                </a:solidFill>
              </a:rPr>
              <a:t> </a:t>
            </a:r>
            <a:r>
              <a:rPr lang="en-US" sz="900" dirty="0" err="1">
                <a:solidFill>
                  <a:schemeClr val="tx1"/>
                </a:solidFill>
              </a:rPr>
              <a:t>bieden</a:t>
            </a:r>
            <a:r>
              <a:rPr lang="en-US" sz="900" dirty="0">
                <a:solidFill>
                  <a:schemeClr val="tx1"/>
                </a:solidFill>
              </a:rPr>
              <a:t> </a:t>
            </a:r>
            <a:r>
              <a:rPr lang="en-US" sz="900" dirty="0" err="1">
                <a:solidFill>
                  <a:schemeClr val="tx1"/>
                </a:solidFill>
              </a:rPr>
              <a:t>voor</a:t>
            </a:r>
            <a:r>
              <a:rPr lang="en-US" sz="900" dirty="0">
                <a:solidFill>
                  <a:schemeClr val="tx1"/>
                </a:solidFill>
              </a:rPr>
              <a:t> analytics </a:t>
            </a:r>
            <a:r>
              <a:rPr lang="en-US" sz="900" dirty="0" err="1">
                <a:solidFill>
                  <a:schemeClr val="tx1"/>
                </a:solidFill>
              </a:rPr>
              <a:t>en</a:t>
            </a:r>
            <a:r>
              <a:rPr lang="en-US" sz="900" dirty="0">
                <a:solidFill>
                  <a:schemeClr val="tx1"/>
                </a:solidFill>
              </a:rPr>
              <a:t> science, </a:t>
            </a:r>
            <a:r>
              <a:rPr lang="en-US" sz="900" dirty="0" err="1">
                <a:solidFill>
                  <a:schemeClr val="tx1"/>
                </a:solidFill>
              </a:rPr>
              <a:t>en</a:t>
            </a:r>
            <a:r>
              <a:rPr lang="en-US" sz="900" dirty="0">
                <a:solidFill>
                  <a:schemeClr val="tx1"/>
                </a:solidFill>
              </a:rPr>
              <a:t> </a:t>
            </a:r>
            <a:r>
              <a:rPr lang="en-US" sz="900" dirty="0" err="1">
                <a:solidFill>
                  <a:schemeClr val="tx1"/>
                </a:solidFill>
              </a:rPr>
              <a:t>te</a:t>
            </a:r>
            <a:r>
              <a:rPr lang="en-US" sz="900" dirty="0">
                <a:solidFill>
                  <a:schemeClr val="tx1"/>
                </a:solidFill>
              </a:rPr>
              <a:t> </a:t>
            </a:r>
            <a:r>
              <a:rPr lang="en-US" sz="900" dirty="0" err="1">
                <a:solidFill>
                  <a:schemeClr val="tx1"/>
                </a:solidFill>
              </a:rPr>
              <a:t>vertalen</a:t>
            </a:r>
            <a:r>
              <a:rPr lang="en-US" sz="900" dirty="0">
                <a:solidFill>
                  <a:schemeClr val="tx1"/>
                </a:solidFill>
              </a:rPr>
              <a:t> in management </a:t>
            </a:r>
            <a:r>
              <a:rPr lang="en-US" sz="900" dirty="0" err="1">
                <a:solidFill>
                  <a:schemeClr val="tx1"/>
                </a:solidFill>
              </a:rPr>
              <a:t>informatie</a:t>
            </a:r>
            <a:r>
              <a:rPr lang="en-US" sz="900" dirty="0">
                <a:solidFill>
                  <a:schemeClr val="tx1"/>
                </a:solidFill>
              </a:rPr>
              <a:t> (-</a:t>
            </a:r>
            <a:r>
              <a:rPr lang="en-US" sz="900" dirty="0" err="1">
                <a:solidFill>
                  <a:schemeClr val="tx1"/>
                </a:solidFill>
              </a:rPr>
              <a:t>producten</a:t>
            </a:r>
            <a:r>
              <a:rPr lang="en-US" sz="900" dirty="0">
                <a:solidFill>
                  <a:schemeClr val="tx1"/>
                </a:solidFill>
              </a:rPr>
              <a:t>).</a:t>
            </a:r>
          </a:p>
        </p:txBody>
      </p:sp>
      <p:sp>
        <p:nvSpPr>
          <p:cNvPr id="9" name="Rounded Rectangle 8"/>
          <p:cNvSpPr/>
          <p:nvPr/>
        </p:nvSpPr>
        <p:spPr>
          <a:xfrm>
            <a:off x="6191143" y="1046276"/>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err="1">
                <a:solidFill>
                  <a:schemeClr val="tx1"/>
                </a:solidFill>
              </a:rPr>
              <a:t>Regisseurs</a:t>
            </a:r>
            <a:r>
              <a:rPr lang="en-US" sz="900" b="1" dirty="0">
                <a:solidFill>
                  <a:schemeClr val="tx1"/>
                </a:solidFill>
              </a:rPr>
              <a:t> </a:t>
            </a:r>
            <a:r>
              <a:rPr lang="en-US" sz="900" b="1" dirty="0" err="1">
                <a:solidFill>
                  <a:schemeClr val="tx1"/>
                </a:solidFill>
              </a:rPr>
              <a:t>Producten</a:t>
            </a:r>
            <a:r>
              <a:rPr lang="en-US" sz="900" b="1" dirty="0">
                <a:solidFill>
                  <a:schemeClr val="tx1"/>
                </a:solidFill>
              </a:rPr>
              <a:t> &amp; </a:t>
            </a:r>
            <a:r>
              <a:rPr lang="en-US" sz="900" b="1" dirty="0" err="1">
                <a:solidFill>
                  <a:schemeClr val="tx1"/>
                </a:solidFill>
              </a:rPr>
              <a:t>Diensten</a:t>
            </a:r>
            <a:endParaRPr lang="en-US" sz="900" b="1" dirty="0">
              <a:solidFill>
                <a:schemeClr val="tx1"/>
              </a:solidFill>
            </a:endParaRPr>
          </a:p>
          <a:p>
            <a:pPr algn="ctr"/>
            <a:r>
              <a:rPr lang="en-US" sz="900" dirty="0">
                <a:solidFill>
                  <a:schemeClr val="tx1"/>
                </a:solidFill>
              </a:rPr>
              <a:t>De </a:t>
            </a:r>
            <a:r>
              <a:rPr lang="en-US" sz="900" dirty="0" err="1">
                <a:solidFill>
                  <a:schemeClr val="tx1"/>
                </a:solidFill>
              </a:rPr>
              <a:t>combinatie</a:t>
            </a:r>
            <a:r>
              <a:rPr lang="en-US" sz="900" dirty="0">
                <a:solidFill>
                  <a:schemeClr val="tx1"/>
                </a:solidFill>
              </a:rPr>
              <a:t> van </a:t>
            </a:r>
            <a:r>
              <a:rPr lang="en-US" sz="900" dirty="0" err="1">
                <a:solidFill>
                  <a:schemeClr val="tx1"/>
                </a:solidFill>
              </a:rPr>
              <a:t>geïdentificeerde</a:t>
            </a:r>
            <a:r>
              <a:rPr lang="en-US" sz="900" dirty="0">
                <a:solidFill>
                  <a:schemeClr val="tx1"/>
                </a:solidFill>
              </a:rPr>
              <a:t> management </a:t>
            </a:r>
            <a:r>
              <a:rPr lang="en-US" sz="900" dirty="0" err="1">
                <a:solidFill>
                  <a:schemeClr val="tx1"/>
                </a:solidFill>
              </a:rPr>
              <a:t>informatie</a:t>
            </a:r>
            <a:r>
              <a:rPr lang="en-US" sz="900" dirty="0">
                <a:solidFill>
                  <a:schemeClr val="tx1"/>
                </a:solidFill>
              </a:rPr>
              <a:t> </a:t>
            </a:r>
            <a:r>
              <a:rPr lang="en-US" sz="900" dirty="0" err="1">
                <a:solidFill>
                  <a:schemeClr val="tx1"/>
                </a:solidFill>
              </a:rPr>
              <a:t>behoeften</a:t>
            </a:r>
            <a:r>
              <a:rPr lang="en-US" sz="900" dirty="0">
                <a:solidFill>
                  <a:schemeClr val="tx1"/>
                </a:solidFill>
              </a:rPr>
              <a:t> </a:t>
            </a:r>
            <a:r>
              <a:rPr lang="en-US" sz="900" dirty="0" err="1">
                <a:solidFill>
                  <a:schemeClr val="tx1"/>
                </a:solidFill>
              </a:rPr>
              <a:t>en</a:t>
            </a:r>
            <a:r>
              <a:rPr lang="en-US" sz="900" dirty="0">
                <a:solidFill>
                  <a:schemeClr val="tx1"/>
                </a:solidFill>
              </a:rPr>
              <a:t> </a:t>
            </a:r>
            <a:r>
              <a:rPr lang="en-US" sz="900" dirty="0" err="1">
                <a:solidFill>
                  <a:schemeClr val="tx1"/>
                </a:solidFill>
              </a:rPr>
              <a:t>ingerichte</a:t>
            </a:r>
            <a:r>
              <a:rPr lang="en-US" sz="900" dirty="0">
                <a:solidFill>
                  <a:schemeClr val="tx1"/>
                </a:solidFill>
              </a:rPr>
              <a:t> data management </a:t>
            </a:r>
            <a:r>
              <a:rPr lang="en-US" sz="900" dirty="0" err="1">
                <a:solidFill>
                  <a:schemeClr val="tx1"/>
                </a:solidFill>
              </a:rPr>
              <a:t>systemen</a:t>
            </a:r>
            <a:r>
              <a:rPr lang="en-US" sz="900" dirty="0">
                <a:solidFill>
                  <a:schemeClr val="tx1"/>
                </a:solidFill>
              </a:rPr>
              <a:t> </a:t>
            </a:r>
            <a:r>
              <a:rPr lang="en-US" sz="900" dirty="0" err="1">
                <a:solidFill>
                  <a:schemeClr val="tx1"/>
                </a:solidFill>
              </a:rPr>
              <a:t>kunnen</a:t>
            </a:r>
            <a:r>
              <a:rPr lang="en-US" sz="900" dirty="0">
                <a:solidFill>
                  <a:schemeClr val="tx1"/>
                </a:solidFill>
              </a:rPr>
              <a:t> </a:t>
            </a:r>
            <a:r>
              <a:rPr lang="en-US" sz="900" dirty="0" err="1">
                <a:solidFill>
                  <a:schemeClr val="tx1"/>
                </a:solidFill>
              </a:rPr>
              <a:t>leiden</a:t>
            </a:r>
            <a:r>
              <a:rPr lang="en-US" sz="900" dirty="0">
                <a:solidFill>
                  <a:schemeClr val="tx1"/>
                </a:solidFill>
              </a:rPr>
              <a:t> tot </a:t>
            </a:r>
            <a:r>
              <a:rPr lang="en-US" sz="900" dirty="0" err="1">
                <a:solidFill>
                  <a:schemeClr val="tx1"/>
                </a:solidFill>
              </a:rPr>
              <a:t>producten</a:t>
            </a:r>
            <a:r>
              <a:rPr lang="en-US" sz="900" dirty="0">
                <a:solidFill>
                  <a:schemeClr val="tx1"/>
                </a:solidFill>
              </a:rPr>
              <a:t>. </a:t>
            </a:r>
            <a:r>
              <a:rPr lang="en-US" sz="900" dirty="0" err="1">
                <a:solidFill>
                  <a:schemeClr val="tx1"/>
                </a:solidFill>
              </a:rPr>
              <a:t>Regisseurs</a:t>
            </a:r>
            <a:r>
              <a:rPr lang="en-US" sz="900" dirty="0">
                <a:solidFill>
                  <a:schemeClr val="tx1"/>
                </a:solidFill>
              </a:rPr>
              <a:t> </a:t>
            </a:r>
            <a:r>
              <a:rPr lang="en-US" sz="900" dirty="0" err="1">
                <a:solidFill>
                  <a:schemeClr val="tx1"/>
                </a:solidFill>
              </a:rPr>
              <a:t>bewaken</a:t>
            </a:r>
            <a:r>
              <a:rPr lang="en-US" sz="900" dirty="0">
                <a:solidFill>
                  <a:schemeClr val="tx1"/>
                </a:solidFill>
              </a:rPr>
              <a:t> het portfolio, de </a:t>
            </a:r>
            <a:r>
              <a:rPr lang="en-US" sz="900" dirty="0" err="1">
                <a:solidFill>
                  <a:schemeClr val="tx1"/>
                </a:solidFill>
              </a:rPr>
              <a:t>kwaliteit</a:t>
            </a:r>
            <a:r>
              <a:rPr lang="en-US" sz="900" dirty="0">
                <a:solidFill>
                  <a:schemeClr val="tx1"/>
                </a:solidFill>
              </a:rPr>
              <a:t> van levering, </a:t>
            </a:r>
            <a:r>
              <a:rPr lang="en-US" sz="900" dirty="0" err="1">
                <a:solidFill>
                  <a:schemeClr val="tx1"/>
                </a:solidFill>
              </a:rPr>
              <a:t>en</a:t>
            </a:r>
            <a:r>
              <a:rPr lang="en-US" sz="900" dirty="0">
                <a:solidFill>
                  <a:schemeClr val="tx1"/>
                </a:solidFill>
              </a:rPr>
              <a:t> </a:t>
            </a:r>
            <a:r>
              <a:rPr lang="en-US" sz="900" dirty="0" err="1">
                <a:solidFill>
                  <a:schemeClr val="tx1"/>
                </a:solidFill>
              </a:rPr>
              <a:t>commerciële</a:t>
            </a:r>
            <a:r>
              <a:rPr lang="en-US" sz="900" dirty="0">
                <a:solidFill>
                  <a:schemeClr val="tx1"/>
                </a:solidFill>
              </a:rPr>
              <a:t> </a:t>
            </a:r>
            <a:r>
              <a:rPr lang="en-US" sz="900" dirty="0" err="1">
                <a:solidFill>
                  <a:schemeClr val="tx1"/>
                </a:solidFill>
              </a:rPr>
              <a:t>waarde</a:t>
            </a:r>
            <a:r>
              <a:rPr lang="en-US" sz="900" dirty="0">
                <a:solidFill>
                  <a:schemeClr val="tx1"/>
                </a:solidFill>
              </a:rPr>
              <a:t>.</a:t>
            </a:r>
          </a:p>
        </p:txBody>
      </p:sp>
      <p:sp>
        <p:nvSpPr>
          <p:cNvPr id="10" name="Rounded Rectangle 9"/>
          <p:cNvSpPr/>
          <p:nvPr/>
        </p:nvSpPr>
        <p:spPr>
          <a:xfrm>
            <a:off x="6191143" y="2355922"/>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err="1">
                <a:solidFill>
                  <a:schemeClr val="tx1"/>
                </a:solidFill>
              </a:rPr>
              <a:t>Logistieke</a:t>
            </a:r>
            <a:r>
              <a:rPr lang="en-US" sz="900" b="1" dirty="0">
                <a:solidFill>
                  <a:schemeClr val="tx1"/>
                </a:solidFill>
              </a:rPr>
              <a:t> (</a:t>
            </a:r>
            <a:r>
              <a:rPr lang="en-US" sz="900" b="1" dirty="0" err="1">
                <a:solidFill>
                  <a:schemeClr val="tx1"/>
                </a:solidFill>
              </a:rPr>
              <a:t>Keten</a:t>
            </a:r>
            <a:r>
              <a:rPr lang="en-US" sz="900" b="1" dirty="0">
                <a:solidFill>
                  <a:schemeClr val="tx1"/>
                </a:solidFill>
              </a:rPr>
              <a:t>-)</a:t>
            </a:r>
            <a:r>
              <a:rPr lang="en-US" sz="900" b="1" dirty="0" err="1">
                <a:solidFill>
                  <a:schemeClr val="tx1"/>
                </a:solidFill>
              </a:rPr>
              <a:t>Analyse</a:t>
            </a:r>
            <a:r>
              <a:rPr lang="en-US" sz="900" b="1" dirty="0">
                <a:solidFill>
                  <a:schemeClr val="tx1"/>
                </a:solidFill>
              </a:rPr>
              <a:t> </a:t>
            </a:r>
            <a:r>
              <a:rPr lang="en-US" sz="900" b="1" dirty="0" err="1">
                <a:solidFill>
                  <a:schemeClr val="tx1"/>
                </a:solidFill>
              </a:rPr>
              <a:t>producten</a:t>
            </a:r>
            <a:endParaRPr lang="en-US" sz="900" b="1" dirty="0">
              <a:solidFill>
                <a:schemeClr val="tx1"/>
              </a:solidFill>
            </a:endParaRPr>
          </a:p>
          <a:p>
            <a:pPr algn="ctr"/>
            <a:r>
              <a:rPr lang="en-US" sz="900" dirty="0" err="1">
                <a:solidFill>
                  <a:schemeClr val="tx1"/>
                </a:solidFill>
              </a:rPr>
              <a:t>Uit</a:t>
            </a:r>
            <a:r>
              <a:rPr lang="en-US" sz="900" dirty="0">
                <a:solidFill>
                  <a:schemeClr val="tx1"/>
                </a:solidFill>
              </a:rPr>
              <a:t> management </a:t>
            </a:r>
            <a:r>
              <a:rPr lang="en-US" sz="900" dirty="0" err="1">
                <a:solidFill>
                  <a:schemeClr val="tx1"/>
                </a:solidFill>
              </a:rPr>
              <a:t>informatie</a:t>
            </a:r>
            <a:r>
              <a:rPr lang="en-US" sz="900" dirty="0">
                <a:solidFill>
                  <a:schemeClr val="tx1"/>
                </a:solidFill>
              </a:rPr>
              <a:t> </a:t>
            </a:r>
            <a:r>
              <a:rPr lang="en-US" sz="900" dirty="0" err="1">
                <a:solidFill>
                  <a:schemeClr val="tx1"/>
                </a:solidFill>
              </a:rPr>
              <a:t>behoeften</a:t>
            </a:r>
            <a:r>
              <a:rPr lang="en-US" sz="900" dirty="0">
                <a:solidFill>
                  <a:schemeClr val="tx1"/>
                </a:solidFill>
              </a:rPr>
              <a:t> of </a:t>
            </a:r>
            <a:r>
              <a:rPr lang="en-US" sz="900" dirty="0" err="1">
                <a:solidFill>
                  <a:schemeClr val="tx1"/>
                </a:solidFill>
              </a:rPr>
              <a:t>vanuit</a:t>
            </a:r>
            <a:r>
              <a:rPr lang="en-US" sz="900" dirty="0">
                <a:solidFill>
                  <a:schemeClr val="tx1"/>
                </a:solidFill>
              </a:rPr>
              <a:t> de facilitator </a:t>
            </a:r>
            <a:r>
              <a:rPr lang="en-US" sz="900" dirty="0" err="1">
                <a:solidFill>
                  <a:schemeClr val="tx1"/>
                </a:solidFill>
              </a:rPr>
              <a:t>rol</a:t>
            </a:r>
            <a:r>
              <a:rPr lang="en-US" sz="900" dirty="0">
                <a:solidFill>
                  <a:schemeClr val="tx1"/>
                </a:solidFill>
              </a:rPr>
              <a:t> van analytics of science </a:t>
            </a:r>
            <a:r>
              <a:rPr lang="en-US" sz="900" dirty="0" err="1">
                <a:solidFill>
                  <a:schemeClr val="tx1"/>
                </a:solidFill>
              </a:rPr>
              <a:t>exercities</a:t>
            </a:r>
            <a:r>
              <a:rPr lang="en-US" sz="900" dirty="0">
                <a:solidFill>
                  <a:schemeClr val="tx1"/>
                </a:solidFill>
              </a:rPr>
              <a:t> </a:t>
            </a:r>
            <a:r>
              <a:rPr lang="en-US" sz="900" dirty="0" err="1">
                <a:solidFill>
                  <a:schemeClr val="tx1"/>
                </a:solidFill>
              </a:rPr>
              <a:t>ontstaan</a:t>
            </a:r>
            <a:r>
              <a:rPr lang="en-US" sz="900" dirty="0">
                <a:solidFill>
                  <a:schemeClr val="tx1"/>
                </a:solidFill>
              </a:rPr>
              <a:t> requirements </a:t>
            </a:r>
            <a:r>
              <a:rPr lang="en-US" sz="900" dirty="0" err="1">
                <a:solidFill>
                  <a:schemeClr val="tx1"/>
                </a:solidFill>
              </a:rPr>
              <a:t>voor</a:t>
            </a:r>
            <a:r>
              <a:rPr lang="en-US" sz="900" dirty="0">
                <a:solidFill>
                  <a:schemeClr val="tx1"/>
                </a:solidFill>
              </a:rPr>
              <a:t> </a:t>
            </a:r>
            <a:r>
              <a:rPr lang="en-US" sz="900" dirty="0" err="1">
                <a:solidFill>
                  <a:schemeClr val="tx1"/>
                </a:solidFill>
              </a:rPr>
              <a:t>producten</a:t>
            </a:r>
            <a:r>
              <a:rPr lang="en-US" sz="900" dirty="0">
                <a:solidFill>
                  <a:schemeClr val="tx1"/>
                </a:solidFill>
              </a:rPr>
              <a:t>. </a:t>
            </a:r>
            <a:r>
              <a:rPr lang="en-US" sz="900" dirty="0" err="1">
                <a:solidFill>
                  <a:schemeClr val="tx1"/>
                </a:solidFill>
              </a:rPr>
              <a:t>Regisseurs</a:t>
            </a:r>
            <a:r>
              <a:rPr lang="en-US" sz="900" dirty="0">
                <a:solidFill>
                  <a:schemeClr val="tx1"/>
                </a:solidFill>
              </a:rPr>
              <a:t> </a:t>
            </a:r>
            <a:r>
              <a:rPr lang="en-US" sz="900" dirty="0" err="1">
                <a:solidFill>
                  <a:schemeClr val="tx1"/>
                </a:solidFill>
              </a:rPr>
              <a:t>bepalen</a:t>
            </a:r>
            <a:r>
              <a:rPr lang="en-US" sz="900" dirty="0">
                <a:solidFill>
                  <a:schemeClr val="tx1"/>
                </a:solidFill>
              </a:rPr>
              <a:t> wat </a:t>
            </a:r>
            <a:r>
              <a:rPr lang="en-US" sz="900" dirty="0" err="1">
                <a:solidFill>
                  <a:schemeClr val="tx1"/>
                </a:solidFill>
              </a:rPr>
              <a:t>er</a:t>
            </a:r>
            <a:r>
              <a:rPr lang="en-US" sz="900" dirty="0">
                <a:solidFill>
                  <a:schemeClr val="tx1"/>
                </a:solidFill>
              </a:rPr>
              <a:t> in </a:t>
            </a:r>
            <a:r>
              <a:rPr lang="en-US" sz="900" dirty="0" err="1">
                <a:solidFill>
                  <a:schemeClr val="tx1"/>
                </a:solidFill>
              </a:rPr>
              <a:t>welke</a:t>
            </a:r>
            <a:r>
              <a:rPr lang="en-US" sz="900" dirty="0">
                <a:solidFill>
                  <a:schemeClr val="tx1"/>
                </a:solidFill>
              </a:rPr>
              <a:t> </a:t>
            </a:r>
            <a:r>
              <a:rPr lang="en-US" sz="900" dirty="0" err="1">
                <a:solidFill>
                  <a:schemeClr val="tx1"/>
                </a:solidFill>
              </a:rPr>
              <a:t>vorm</a:t>
            </a:r>
            <a:r>
              <a:rPr lang="en-US" sz="900" dirty="0">
                <a:solidFill>
                  <a:schemeClr val="tx1"/>
                </a:solidFill>
              </a:rPr>
              <a:t> productized </a:t>
            </a:r>
            <a:r>
              <a:rPr lang="en-US" sz="900" dirty="0" err="1">
                <a:solidFill>
                  <a:schemeClr val="tx1"/>
                </a:solidFill>
              </a:rPr>
              <a:t>wordt</a:t>
            </a:r>
            <a:r>
              <a:rPr lang="en-US" sz="900" dirty="0">
                <a:solidFill>
                  <a:schemeClr val="tx1"/>
                </a:solidFill>
              </a:rPr>
              <a:t>.</a:t>
            </a:r>
          </a:p>
        </p:txBody>
      </p:sp>
      <p:sp>
        <p:nvSpPr>
          <p:cNvPr id="11" name="Rounded Rectangle 10"/>
          <p:cNvSpPr/>
          <p:nvPr/>
        </p:nvSpPr>
        <p:spPr>
          <a:xfrm>
            <a:off x="200328" y="2363687"/>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err="1">
                <a:solidFill>
                  <a:schemeClr val="tx1"/>
                </a:solidFill>
              </a:rPr>
              <a:t>Logistieke</a:t>
            </a:r>
            <a:r>
              <a:rPr lang="en-US" sz="900" b="1" dirty="0">
                <a:solidFill>
                  <a:schemeClr val="tx1"/>
                </a:solidFill>
              </a:rPr>
              <a:t> trends &amp; benchmarks</a:t>
            </a:r>
            <a:endParaRPr lang="en-US" sz="900" dirty="0">
              <a:solidFill>
                <a:schemeClr val="tx1"/>
              </a:solidFill>
            </a:endParaRPr>
          </a:p>
          <a:p>
            <a:pPr algn="ctr"/>
            <a:r>
              <a:rPr lang="en-US" sz="900" dirty="0">
                <a:solidFill>
                  <a:schemeClr val="tx1"/>
                </a:solidFill>
              </a:rPr>
              <a:t>Met, </a:t>
            </a:r>
            <a:r>
              <a:rPr lang="en-US" sz="900" dirty="0" err="1">
                <a:solidFill>
                  <a:schemeClr val="tx1"/>
                </a:solidFill>
              </a:rPr>
              <a:t>voor</a:t>
            </a:r>
            <a:r>
              <a:rPr lang="en-US" sz="900" dirty="0">
                <a:solidFill>
                  <a:schemeClr val="tx1"/>
                </a:solidFill>
              </a:rPr>
              <a:t> </a:t>
            </a:r>
            <a:r>
              <a:rPr lang="en-US" sz="900" dirty="0" err="1">
                <a:solidFill>
                  <a:schemeClr val="tx1"/>
                </a:solidFill>
              </a:rPr>
              <a:t>en</a:t>
            </a:r>
            <a:r>
              <a:rPr lang="en-US" sz="900" dirty="0">
                <a:solidFill>
                  <a:schemeClr val="tx1"/>
                </a:solidFill>
              </a:rPr>
              <a:t> door de </a:t>
            </a:r>
            <a:r>
              <a:rPr lang="en-US" sz="900" dirty="0" err="1">
                <a:solidFill>
                  <a:schemeClr val="tx1"/>
                </a:solidFill>
              </a:rPr>
              <a:t>markt</a:t>
            </a:r>
            <a:r>
              <a:rPr lang="en-US" sz="900" dirty="0">
                <a:solidFill>
                  <a:schemeClr val="tx1"/>
                </a:solidFill>
              </a:rPr>
              <a:t> </a:t>
            </a:r>
            <a:r>
              <a:rPr lang="en-US" sz="900" dirty="0" err="1">
                <a:solidFill>
                  <a:schemeClr val="tx1"/>
                </a:solidFill>
              </a:rPr>
              <a:t>wordt</a:t>
            </a:r>
            <a:r>
              <a:rPr lang="en-US" sz="900" dirty="0">
                <a:solidFill>
                  <a:schemeClr val="tx1"/>
                </a:solidFill>
              </a:rPr>
              <a:t> continue </a:t>
            </a:r>
            <a:r>
              <a:rPr lang="en-US" sz="900" dirty="0" err="1">
                <a:solidFill>
                  <a:schemeClr val="tx1"/>
                </a:solidFill>
              </a:rPr>
              <a:t>bepaald</a:t>
            </a:r>
            <a:r>
              <a:rPr lang="en-US" sz="900" dirty="0">
                <a:solidFill>
                  <a:schemeClr val="tx1"/>
                </a:solidFill>
              </a:rPr>
              <a:t> </a:t>
            </a:r>
            <a:r>
              <a:rPr lang="en-US" sz="900" dirty="0" err="1">
                <a:solidFill>
                  <a:schemeClr val="tx1"/>
                </a:solidFill>
              </a:rPr>
              <a:t>welke</a:t>
            </a:r>
            <a:r>
              <a:rPr lang="en-US" sz="900" dirty="0">
                <a:solidFill>
                  <a:schemeClr val="tx1"/>
                </a:solidFill>
              </a:rPr>
              <a:t> trends </a:t>
            </a:r>
            <a:r>
              <a:rPr lang="en-US" sz="900" dirty="0" err="1">
                <a:solidFill>
                  <a:schemeClr val="tx1"/>
                </a:solidFill>
              </a:rPr>
              <a:t>er</a:t>
            </a:r>
            <a:r>
              <a:rPr lang="en-US" sz="900" dirty="0">
                <a:solidFill>
                  <a:schemeClr val="tx1"/>
                </a:solidFill>
              </a:rPr>
              <a:t> </a:t>
            </a:r>
            <a:r>
              <a:rPr lang="en-US" sz="900" dirty="0" err="1">
                <a:solidFill>
                  <a:schemeClr val="tx1"/>
                </a:solidFill>
              </a:rPr>
              <a:t>zijn</a:t>
            </a:r>
            <a:r>
              <a:rPr lang="en-US" sz="900" dirty="0">
                <a:solidFill>
                  <a:schemeClr val="tx1"/>
                </a:solidFill>
              </a:rPr>
              <a:t>, </a:t>
            </a:r>
            <a:r>
              <a:rPr lang="en-US" sz="900" dirty="0" err="1">
                <a:solidFill>
                  <a:schemeClr val="tx1"/>
                </a:solidFill>
              </a:rPr>
              <a:t>welke</a:t>
            </a:r>
            <a:r>
              <a:rPr lang="en-US" sz="900" dirty="0">
                <a:solidFill>
                  <a:schemeClr val="tx1"/>
                </a:solidFill>
              </a:rPr>
              <a:t> </a:t>
            </a:r>
            <a:r>
              <a:rPr lang="en-US" sz="900" dirty="0" err="1">
                <a:solidFill>
                  <a:schemeClr val="tx1"/>
                </a:solidFill>
              </a:rPr>
              <a:t>doelstellingen</a:t>
            </a:r>
            <a:r>
              <a:rPr lang="en-US" sz="900" dirty="0">
                <a:solidFill>
                  <a:schemeClr val="tx1"/>
                </a:solidFill>
              </a:rPr>
              <a:t> </a:t>
            </a:r>
            <a:r>
              <a:rPr lang="en-US" sz="900" dirty="0" err="1">
                <a:solidFill>
                  <a:schemeClr val="tx1"/>
                </a:solidFill>
              </a:rPr>
              <a:t>er</a:t>
            </a:r>
            <a:r>
              <a:rPr lang="en-US" sz="900" dirty="0">
                <a:solidFill>
                  <a:schemeClr val="tx1"/>
                </a:solidFill>
              </a:rPr>
              <a:t> </a:t>
            </a:r>
            <a:r>
              <a:rPr lang="en-US" sz="900" dirty="0" err="1">
                <a:solidFill>
                  <a:schemeClr val="tx1"/>
                </a:solidFill>
              </a:rPr>
              <a:t>zijn</a:t>
            </a:r>
            <a:r>
              <a:rPr lang="en-US" sz="900" dirty="0">
                <a:solidFill>
                  <a:schemeClr val="tx1"/>
                </a:solidFill>
              </a:rPr>
              <a:t>, </a:t>
            </a:r>
            <a:r>
              <a:rPr lang="en-US" sz="900" dirty="0" err="1">
                <a:solidFill>
                  <a:schemeClr val="tx1"/>
                </a:solidFill>
              </a:rPr>
              <a:t>en</a:t>
            </a:r>
            <a:r>
              <a:rPr lang="en-US" sz="900" dirty="0">
                <a:solidFill>
                  <a:schemeClr val="tx1"/>
                </a:solidFill>
              </a:rPr>
              <a:t> wat de </a:t>
            </a:r>
            <a:r>
              <a:rPr lang="en-US" sz="900" dirty="0" err="1">
                <a:solidFill>
                  <a:schemeClr val="tx1"/>
                </a:solidFill>
              </a:rPr>
              <a:t>relevantie</a:t>
            </a:r>
            <a:r>
              <a:rPr lang="en-US" sz="900" dirty="0">
                <a:solidFill>
                  <a:schemeClr val="tx1"/>
                </a:solidFill>
              </a:rPr>
              <a:t> is </a:t>
            </a:r>
            <a:r>
              <a:rPr lang="en-US" sz="900" dirty="0" err="1">
                <a:solidFill>
                  <a:schemeClr val="tx1"/>
                </a:solidFill>
              </a:rPr>
              <a:t>voor</a:t>
            </a:r>
            <a:r>
              <a:rPr lang="en-US" sz="900" dirty="0">
                <a:solidFill>
                  <a:schemeClr val="tx1"/>
                </a:solidFill>
              </a:rPr>
              <a:t> de </a:t>
            </a:r>
            <a:r>
              <a:rPr lang="en-US" sz="900" dirty="0" err="1">
                <a:solidFill>
                  <a:schemeClr val="tx1"/>
                </a:solidFill>
              </a:rPr>
              <a:t>deelnemende</a:t>
            </a:r>
            <a:r>
              <a:rPr lang="en-US" sz="900" dirty="0">
                <a:solidFill>
                  <a:schemeClr val="tx1"/>
                </a:solidFill>
              </a:rPr>
              <a:t> </a:t>
            </a:r>
            <a:r>
              <a:rPr lang="en-US" sz="900" dirty="0" err="1">
                <a:solidFill>
                  <a:schemeClr val="tx1"/>
                </a:solidFill>
              </a:rPr>
              <a:t>ketenpartijen</a:t>
            </a:r>
            <a:r>
              <a:rPr lang="en-US" sz="900" dirty="0">
                <a:solidFill>
                  <a:schemeClr val="tx1"/>
                </a:solidFill>
              </a:rPr>
              <a:t>.</a:t>
            </a:r>
          </a:p>
        </p:txBody>
      </p:sp>
      <p:sp>
        <p:nvSpPr>
          <p:cNvPr id="12" name="Rounded Rectangle 11"/>
          <p:cNvSpPr/>
          <p:nvPr/>
        </p:nvSpPr>
        <p:spPr>
          <a:xfrm>
            <a:off x="3195736" y="3657432"/>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a:solidFill>
                  <a:schemeClr val="tx1"/>
                </a:solidFill>
              </a:rPr>
              <a:t>Data Governance board</a:t>
            </a:r>
          </a:p>
          <a:p>
            <a:pPr algn="ctr"/>
            <a:r>
              <a:rPr lang="en-US" sz="900" dirty="0">
                <a:solidFill>
                  <a:schemeClr val="tx1"/>
                </a:solidFill>
              </a:rPr>
              <a:t>In de data governance board </a:t>
            </a:r>
            <a:r>
              <a:rPr lang="en-US" sz="900" dirty="0" err="1">
                <a:solidFill>
                  <a:schemeClr val="tx1"/>
                </a:solidFill>
              </a:rPr>
              <a:t>nemen</a:t>
            </a:r>
            <a:r>
              <a:rPr lang="en-US" sz="900" dirty="0">
                <a:solidFill>
                  <a:schemeClr val="tx1"/>
                </a:solidFill>
              </a:rPr>
              <a:t> </a:t>
            </a:r>
            <a:r>
              <a:rPr lang="en-US" sz="900" dirty="0" err="1">
                <a:solidFill>
                  <a:schemeClr val="tx1"/>
                </a:solidFill>
              </a:rPr>
              <a:t>leden</a:t>
            </a:r>
            <a:r>
              <a:rPr lang="en-US" sz="900" dirty="0">
                <a:solidFill>
                  <a:schemeClr val="tx1"/>
                </a:solidFill>
              </a:rPr>
              <a:t> van </a:t>
            </a:r>
            <a:r>
              <a:rPr lang="en-US" sz="900" dirty="0" err="1">
                <a:solidFill>
                  <a:schemeClr val="tx1"/>
                </a:solidFill>
              </a:rPr>
              <a:t>klanten</a:t>
            </a:r>
            <a:r>
              <a:rPr lang="en-US" sz="900" dirty="0">
                <a:solidFill>
                  <a:schemeClr val="tx1"/>
                </a:solidFill>
              </a:rPr>
              <a:t> of </a:t>
            </a:r>
            <a:r>
              <a:rPr lang="en-US" sz="900" dirty="0" err="1">
                <a:solidFill>
                  <a:schemeClr val="tx1"/>
                </a:solidFill>
              </a:rPr>
              <a:t>klantgroepen</a:t>
            </a:r>
            <a:r>
              <a:rPr lang="en-US" sz="900" dirty="0">
                <a:solidFill>
                  <a:schemeClr val="tx1"/>
                </a:solidFill>
              </a:rPr>
              <a:t> </a:t>
            </a:r>
            <a:r>
              <a:rPr lang="en-US" sz="900" dirty="0" err="1">
                <a:solidFill>
                  <a:schemeClr val="tx1"/>
                </a:solidFill>
              </a:rPr>
              <a:t>deel</a:t>
            </a:r>
            <a:r>
              <a:rPr lang="en-US" sz="900" dirty="0">
                <a:solidFill>
                  <a:schemeClr val="tx1"/>
                </a:solidFill>
              </a:rPr>
              <a:t>, </a:t>
            </a:r>
            <a:r>
              <a:rPr lang="en-US" sz="900" dirty="0" err="1">
                <a:solidFill>
                  <a:schemeClr val="tx1"/>
                </a:solidFill>
              </a:rPr>
              <a:t>Cargonaut</a:t>
            </a:r>
            <a:r>
              <a:rPr lang="en-US" sz="900" dirty="0">
                <a:solidFill>
                  <a:schemeClr val="tx1"/>
                </a:solidFill>
              </a:rPr>
              <a:t>, </a:t>
            </a:r>
            <a:r>
              <a:rPr lang="en-US" sz="900" dirty="0" err="1">
                <a:solidFill>
                  <a:schemeClr val="tx1"/>
                </a:solidFill>
              </a:rPr>
              <a:t>Portbase</a:t>
            </a:r>
            <a:r>
              <a:rPr lang="en-US" sz="900" dirty="0">
                <a:solidFill>
                  <a:schemeClr val="tx1"/>
                </a:solidFill>
              </a:rPr>
              <a:t>, </a:t>
            </a:r>
            <a:r>
              <a:rPr lang="en-US" sz="900" dirty="0" err="1">
                <a:solidFill>
                  <a:schemeClr val="tx1"/>
                </a:solidFill>
              </a:rPr>
              <a:t>Douane</a:t>
            </a:r>
            <a:r>
              <a:rPr lang="en-US" sz="900" dirty="0">
                <a:solidFill>
                  <a:schemeClr val="tx1"/>
                </a:solidFill>
              </a:rPr>
              <a:t>, </a:t>
            </a:r>
            <a:r>
              <a:rPr lang="en-US" sz="900" dirty="0" err="1">
                <a:solidFill>
                  <a:schemeClr val="tx1"/>
                </a:solidFill>
              </a:rPr>
              <a:t>en</a:t>
            </a:r>
            <a:r>
              <a:rPr lang="en-US" sz="900" dirty="0">
                <a:solidFill>
                  <a:schemeClr val="tx1"/>
                </a:solidFill>
              </a:rPr>
              <a:t> </a:t>
            </a:r>
            <a:r>
              <a:rPr lang="en-US" sz="900" dirty="0" err="1">
                <a:solidFill>
                  <a:schemeClr val="tx1"/>
                </a:solidFill>
              </a:rPr>
              <a:t>evt</a:t>
            </a:r>
            <a:r>
              <a:rPr lang="en-US" sz="900" dirty="0">
                <a:solidFill>
                  <a:schemeClr val="tx1"/>
                </a:solidFill>
              </a:rPr>
              <a:t> </a:t>
            </a:r>
            <a:r>
              <a:rPr lang="en-US" sz="900" dirty="0" err="1">
                <a:solidFill>
                  <a:schemeClr val="tx1"/>
                </a:solidFill>
              </a:rPr>
              <a:t>andere</a:t>
            </a:r>
            <a:r>
              <a:rPr lang="en-US" sz="900" dirty="0">
                <a:solidFill>
                  <a:schemeClr val="tx1"/>
                </a:solidFill>
              </a:rPr>
              <a:t> stakeholders (NLIP). </a:t>
            </a:r>
            <a:r>
              <a:rPr lang="en-US" sz="900" dirty="0" err="1">
                <a:solidFill>
                  <a:schemeClr val="tx1"/>
                </a:solidFill>
              </a:rPr>
              <a:t>Hier</a:t>
            </a:r>
            <a:r>
              <a:rPr lang="en-US" sz="900" dirty="0">
                <a:solidFill>
                  <a:schemeClr val="tx1"/>
                </a:solidFill>
              </a:rPr>
              <a:t> </a:t>
            </a:r>
            <a:r>
              <a:rPr lang="en-US" sz="900" dirty="0" err="1">
                <a:solidFill>
                  <a:schemeClr val="tx1"/>
                </a:solidFill>
              </a:rPr>
              <a:t>worden</a:t>
            </a:r>
            <a:r>
              <a:rPr lang="en-US" sz="900" dirty="0">
                <a:solidFill>
                  <a:schemeClr val="tx1"/>
                </a:solidFill>
              </a:rPr>
              <a:t> </a:t>
            </a:r>
            <a:r>
              <a:rPr lang="en-US" sz="900" dirty="0" err="1">
                <a:solidFill>
                  <a:schemeClr val="tx1"/>
                </a:solidFill>
              </a:rPr>
              <a:t>informatie</a:t>
            </a:r>
            <a:r>
              <a:rPr lang="en-US" sz="900" dirty="0">
                <a:solidFill>
                  <a:schemeClr val="tx1"/>
                </a:solidFill>
              </a:rPr>
              <a:t> </a:t>
            </a:r>
            <a:r>
              <a:rPr lang="en-US" sz="900" dirty="0" err="1">
                <a:solidFill>
                  <a:schemeClr val="tx1"/>
                </a:solidFill>
              </a:rPr>
              <a:t>strategiën</a:t>
            </a:r>
            <a:r>
              <a:rPr lang="en-US" sz="900" dirty="0">
                <a:solidFill>
                  <a:schemeClr val="tx1"/>
                </a:solidFill>
              </a:rPr>
              <a:t> </a:t>
            </a:r>
            <a:r>
              <a:rPr lang="en-US" sz="900" dirty="0" err="1">
                <a:solidFill>
                  <a:schemeClr val="tx1"/>
                </a:solidFill>
              </a:rPr>
              <a:t>geformaliseerd</a:t>
            </a:r>
            <a:r>
              <a:rPr lang="en-US" sz="900" dirty="0">
                <a:solidFill>
                  <a:schemeClr val="tx1"/>
                </a:solidFill>
              </a:rPr>
              <a:t> </a:t>
            </a:r>
            <a:r>
              <a:rPr lang="en-US" sz="900" dirty="0" err="1">
                <a:solidFill>
                  <a:schemeClr val="tx1"/>
                </a:solidFill>
              </a:rPr>
              <a:t>en</a:t>
            </a:r>
            <a:r>
              <a:rPr lang="en-US" sz="900" dirty="0">
                <a:solidFill>
                  <a:schemeClr val="tx1"/>
                </a:solidFill>
              </a:rPr>
              <a:t> de </a:t>
            </a:r>
            <a:r>
              <a:rPr lang="en-US" sz="900" dirty="0" err="1">
                <a:solidFill>
                  <a:schemeClr val="tx1"/>
                </a:solidFill>
              </a:rPr>
              <a:t>kwaliteit</a:t>
            </a:r>
            <a:r>
              <a:rPr lang="en-US" sz="900" dirty="0">
                <a:solidFill>
                  <a:schemeClr val="tx1"/>
                </a:solidFill>
              </a:rPr>
              <a:t> van de </a:t>
            </a:r>
            <a:r>
              <a:rPr lang="en-US" sz="900" dirty="0" err="1">
                <a:solidFill>
                  <a:schemeClr val="tx1"/>
                </a:solidFill>
              </a:rPr>
              <a:t>kerncompetentie</a:t>
            </a:r>
            <a:r>
              <a:rPr lang="en-US" sz="900" dirty="0">
                <a:solidFill>
                  <a:schemeClr val="tx1"/>
                </a:solidFill>
              </a:rPr>
              <a:t> </a:t>
            </a:r>
            <a:r>
              <a:rPr lang="en-US" sz="900" dirty="0" err="1">
                <a:solidFill>
                  <a:schemeClr val="tx1"/>
                </a:solidFill>
              </a:rPr>
              <a:t>bewaakt</a:t>
            </a:r>
            <a:r>
              <a:rPr lang="en-US" sz="900" dirty="0">
                <a:solidFill>
                  <a:schemeClr val="tx1"/>
                </a:solidFill>
              </a:rPr>
              <a:t>.</a:t>
            </a:r>
          </a:p>
        </p:txBody>
      </p:sp>
      <p:sp>
        <p:nvSpPr>
          <p:cNvPr id="13" name="Rounded Rectangle 12"/>
          <p:cNvSpPr/>
          <p:nvPr/>
        </p:nvSpPr>
        <p:spPr>
          <a:xfrm>
            <a:off x="6191143" y="3665567"/>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a:solidFill>
                  <a:schemeClr val="tx1"/>
                </a:solidFill>
              </a:rPr>
              <a:t>Analytics Facilitators</a:t>
            </a:r>
          </a:p>
          <a:p>
            <a:pPr algn="ctr"/>
            <a:r>
              <a:rPr lang="en-US" sz="900" dirty="0">
                <a:solidFill>
                  <a:schemeClr val="tx1"/>
                </a:solidFill>
              </a:rPr>
              <a:t>In </a:t>
            </a:r>
            <a:r>
              <a:rPr lang="en-US" sz="900" dirty="0" err="1">
                <a:solidFill>
                  <a:schemeClr val="tx1"/>
                </a:solidFill>
              </a:rPr>
              <a:t>rol</a:t>
            </a:r>
            <a:r>
              <a:rPr lang="en-US" sz="900" dirty="0">
                <a:solidFill>
                  <a:schemeClr val="tx1"/>
                </a:solidFill>
              </a:rPr>
              <a:t> van facilitator </a:t>
            </a:r>
            <a:r>
              <a:rPr lang="en-US" sz="900" dirty="0" err="1">
                <a:solidFill>
                  <a:schemeClr val="tx1"/>
                </a:solidFill>
              </a:rPr>
              <a:t>worden</a:t>
            </a:r>
            <a:r>
              <a:rPr lang="en-US" sz="900" dirty="0">
                <a:solidFill>
                  <a:schemeClr val="tx1"/>
                </a:solidFill>
              </a:rPr>
              <a:t> (</a:t>
            </a:r>
            <a:r>
              <a:rPr lang="en-US" sz="900" dirty="0" err="1">
                <a:solidFill>
                  <a:schemeClr val="tx1"/>
                </a:solidFill>
              </a:rPr>
              <a:t>groepen</a:t>
            </a:r>
            <a:r>
              <a:rPr lang="en-US" sz="900" dirty="0">
                <a:solidFill>
                  <a:schemeClr val="tx1"/>
                </a:solidFill>
              </a:rPr>
              <a:t> van) </a:t>
            </a:r>
            <a:r>
              <a:rPr lang="en-US" sz="900" dirty="0" err="1">
                <a:solidFill>
                  <a:schemeClr val="tx1"/>
                </a:solidFill>
              </a:rPr>
              <a:t>klanten</a:t>
            </a:r>
            <a:r>
              <a:rPr lang="en-US" sz="900" dirty="0">
                <a:solidFill>
                  <a:schemeClr val="tx1"/>
                </a:solidFill>
              </a:rPr>
              <a:t> </a:t>
            </a:r>
            <a:r>
              <a:rPr lang="en-US" sz="900" dirty="0" err="1">
                <a:solidFill>
                  <a:schemeClr val="tx1"/>
                </a:solidFill>
              </a:rPr>
              <a:t>gestimuleerd</a:t>
            </a:r>
            <a:r>
              <a:rPr lang="en-US" sz="900" dirty="0">
                <a:solidFill>
                  <a:schemeClr val="tx1"/>
                </a:solidFill>
              </a:rPr>
              <a:t> om in </a:t>
            </a:r>
            <a:r>
              <a:rPr lang="en-US" sz="900" dirty="0" err="1">
                <a:solidFill>
                  <a:schemeClr val="tx1"/>
                </a:solidFill>
              </a:rPr>
              <a:t>een</a:t>
            </a:r>
            <a:r>
              <a:rPr lang="en-US" sz="900" dirty="0">
                <a:solidFill>
                  <a:schemeClr val="tx1"/>
                </a:solidFill>
              </a:rPr>
              <a:t> </a:t>
            </a:r>
            <a:r>
              <a:rPr lang="en-US" sz="900" dirty="0" err="1">
                <a:solidFill>
                  <a:schemeClr val="tx1"/>
                </a:solidFill>
              </a:rPr>
              <a:t>veilige</a:t>
            </a:r>
            <a:r>
              <a:rPr lang="en-US" sz="900" dirty="0">
                <a:solidFill>
                  <a:schemeClr val="tx1"/>
                </a:solidFill>
              </a:rPr>
              <a:t> </a:t>
            </a:r>
            <a:r>
              <a:rPr lang="en-US" sz="900" dirty="0" err="1">
                <a:solidFill>
                  <a:schemeClr val="tx1"/>
                </a:solidFill>
              </a:rPr>
              <a:t>omgeving</a:t>
            </a:r>
            <a:r>
              <a:rPr lang="en-US" sz="900" dirty="0">
                <a:solidFill>
                  <a:schemeClr val="tx1"/>
                </a:solidFill>
              </a:rPr>
              <a:t> met data analytics </a:t>
            </a:r>
            <a:r>
              <a:rPr lang="en-US" sz="900" dirty="0" err="1">
                <a:solidFill>
                  <a:schemeClr val="tx1"/>
                </a:solidFill>
              </a:rPr>
              <a:t>en</a:t>
            </a:r>
            <a:r>
              <a:rPr lang="en-US" sz="900" dirty="0">
                <a:solidFill>
                  <a:schemeClr val="tx1"/>
                </a:solidFill>
              </a:rPr>
              <a:t> data science </a:t>
            </a:r>
            <a:r>
              <a:rPr lang="en-US" sz="900" dirty="0" err="1">
                <a:solidFill>
                  <a:schemeClr val="tx1"/>
                </a:solidFill>
              </a:rPr>
              <a:t>technieken</a:t>
            </a:r>
            <a:r>
              <a:rPr lang="en-US" sz="900" dirty="0">
                <a:solidFill>
                  <a:schemeClr val="tx1"/>
                </a:solidFill>
              </a:rPr>
              <a:t> </a:t>
            </a:r>
            <a:r>
              <a:rPr lang="en-US" sz="900" dirty="0" err="1">
                <a:solidFill>
                  <a:schemeClr val="tx1"/>
                </a:solidFill>
              </a:rPr>
              <a:t>te</a:t>
            </a:r>
            <a:r>
              <a:rPr lang="en-US" sz="900" dirty="0">
                <a:solidFill>
                  <a:schemeClr val="tx1"/>
                </a:solidFill>
              </a:rPr>
              <a:t> </a:t>
            </a:r>
            <a:r>
              <a:rPr lang="en-US" sz="900" dirty="0" err="1">
                <a:solidFill>
                  <a:schemeClr val="tx1"/>
                </a:solidFill>
              </a:rPr>
              <a:t>experimenteren</a:t>
            </a:r>
            <a:r>
              <a:rPr lang="en-US" sz="900" dirty="0">
                <a:solidFill>
                  <a:schemeClr val="tx1"/>
                </a:solidFill>
              </a:rPr>
              <a:t>. </a:t>
            </a:r>
            <a:r>
              <a:rPr lang="en-US" sz="900" dirty="0" err="1">
                <a:solidFill>
                  <a:schemeClr val="tx1"/>
                </a:solidFill>
              </a:rPr>
              <a:t>Resultaten</a:t>
            </a:r>
            <a:r>
              <a:rPr lang="en-US" sz="900" dirty="0">
                <a:solidFill>
                  <a:schemeClr val="tx1"/>
                </a:solidFill>
              </a:rPr>
              <a:t> </a:t>
            </a:r>
            <a:r>
              <a:rPr lang="en-US" sz="900" dirty="0" err="1">
                <a:solidFill>
                  <a:schemeClr val="tx1"/>
                </a:solidFill>
              </a:rPr>
              <a:t>leiden</a:t>
            </a:r>
            <a:r>
              <a:rPr lang="en-US" sz="900" dirty="0">
                <a:solidFill>
                  <a:schemeClr val="tx1"/>
                </a:solidFill>
              </a:rPr>
              <a:t> tot </a:t>
            </a:r>
            <a:r>
              <a:rPr lang="en-US" sz="900" dirty="0" err="1">
                <a:solidFill>
                  <a:schemeClr val="tx1"/>
                </a:solidFill>
              </a:rPr>
              <a:t>producten</a:t>
            </a:r>
            <a:r>
              <a:rPr lang="en-US" sz="900" dirty="0">
                <a:solidFill>
                  <a:schemeClr val="tx1"/>
                </a:solidFill>
              </a:rPr>
              <a:t> </a:t>
            </a:r>
            <a:r>
              <a:rPr lang="en-US" sz="900" dirty="0" err="1">
                <a:solidFill>
                  <a:schemeClr val="tx1"/>
                </a:solidFill>
              </a:rPr>
              <a:t>en</a:t>
            </a:r>
            <a:r>
              <a:rPr lang="en-US" sz="900" dirty="0">
                <a:solidFill>
                  <a:schemeClr val="tx1"/>
                </a:solidFill>
              </a:rPr>
              <a:t>/of </a:t>
            </a:r>
            <a:r>
              <a:rPr lang="en-US" sz="900" dirty="0" err="1">
                <a:solidFill>
                  <a:schemeClr val="tx1"/>
                </a:solidFill>
              </a:rPr>
              <a:t>elementen</a:t>
            </a:r>
            <a:r>
              <a:rPr lang="en-US" sz="900" dirty="0">
                <a:solidFill>
                  <a:schemeClr val="tx1"/>
                </a:solidFill>
              </a:rPr>
              <a:t> in de </a:t>
            </a:r>
            <a:r>
              <a:rPr lang="en-US" sz="900" dirty="0" err="1">
                <a:solidFill>
                  <a:schemeClr val="tx1"/>
                </a:solidFill>
              </a:rPr>
              <a:t>informatie</a:t>
            </a:r>
            <a:r>
              <a:rPr lang="en-US" sz="900" dirty="0">
                <a:solidFill>
                  <a:schemeClr val="tx1"/>
                </a:solidFill>
              </a:rPr>
              <a:t> </a:t>
            </a:r>
            <a:r>
              <a:rPr lang="en-US" sz="900" dirty="0" err="1">
                <a:solidFill>
                  <a:schemeClr val="tx1"/>
                </a:solidFill>
              </a:rPr>
              <a:t>strategie</a:t>
            </a:r>
            <a:r>
              <a:rPr lang="en-US" sz="900" dirty="0">
                <a:solidFill>
                  <a:schemeClr val="tx1"/>
                </a:solidFill>
              </a:rPr>
              <a:t>.</a:t>
            </a:r>
          </a:p>
        </p:txBody>
      </p:sp>
      <p:sp>
        <p:nvSpPr>
          <p:cNvPr id="14" name="Rounded Rectangle 13"/>
          <p:cNvSpPr/>
          <p:nvPr/>
        </p:nvSpPr>
        <p:spPr>
          <a:xfrm>
            <a:off x="200328" y="1053744"/>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err="1">
                <a:solidFill>
                  <a:schemeClr val="tx1"/>
                </a:solidFill>
              </a:rPr>
              <a:t>Logistieke</a:t>
            </a:r>
            <a:r>
              <a:rPr lang="en-US" sz="900" b="1" dirty="0">
                <a:solidFill>
                  <a:schemeClr val="tx1"/>
                </a:solidFill>
              </a:rPr>
              <a:t> Management </a:t>
            </a:r>
            <a:r>
              <a:rPr lang="en-US" sz="900" b="1" dirty="0" err="1">
                <a:solidFill>
                  <a:schemeClr val="tx1"/>
                </a:solidFill>
              </a:rPr>
              <a:t>Informatie</a:t>
            </a:r>
            <a:endParaRPr lang="en-US" sz="900" b="1" dirty="0">
              <a:solidFill>
                <a:schemeClr val="tx1"/>
              </a:solidFill>
            </a:endParaRPr>
          </a:p>
          <a:p>
            <a:pPr algn="ctr"/>
            <a:r>
              <a:rPr lang="en-US" sz="900" dirty="0">
                <a:solidFill>
                  <a:schemeClr val="tx1"/>
                </a:solidFill>
              </a:rPr>
              <a:t>Op basis van </a:t>
            </a:r>
            <a:r>
              <a:rPr lang="en-US" sz="900" dirty="0" err="1">
                <a:solidFill>
                  <a:schemeClr val="tx1"/>
                </a:solidFill>
              </a:rPr>
              <a:t>een</a:t>
            </a:r>
            <a:r>
              <a:rPr lang="en-US" sz="900" dirty="0">
                <a:solidFill>
                  <a:schemeClr val="tx1"/>
                </a:solidFill>
              </a:rPr>
              <a:t> </a:t>
            </a:r>
            <a:r>
              <a:rPr lang="en-US" sz="900" dirty="0" err="1">
                <a:solidFill>
                  <a:schemeClr val="tx1"/>
                </a:solidFill>
              </a:rPr>
              <a:t>informatie</a:t>
            </a:r>
            <a:r>
              <a:rPr lang="en-US" sz="900" dirty="0">
                <a:solidFill>
                  <a:schemeClr val="tx1"/>
                </a:solidFill>
              </a:rPr>
              <a:t> </a:t>
            </a:r>
            <a:r>
              <a:rPr lang="en-US" sz="900" dirty="0" err="1">
                <a:solidFill>
                  <a:schemeClr val="tx1"/>
                </a:solidFill>
              </a:rPr>
              <a:t>strategie</a:t>
            </a:r>
            <a:r>
              <a:rPr lang="en-US" sz="900" dirty="0">
                <a:solidFill>
                  <a:schemeClr val="tx1"/>
                </a:solidFill>
              </a:rPr>
              <a:t> </a:t>
            </a:r>
            <a:r>
              <a:rPr lang="en-US" sz="900" dirty="0" err="1">
                <a:solidFill>
                  <a:schemeClr val="tx1"/>
                </a:solidFill>
              </a:rPr>
              <a:t>wordt</a:t>
            </a:r>
            <a:r>
              <a:rPr lang="en-US" sz="900" dirty="0">
                <a:solidFill>
                  <a:schemeClr val="tx1"/>
                </a:solidFill>
              </a:rPr>
              <a:t> </a:t>
            </a:r>
            <a:r>
              <a:rPr lang="en-US" sz="900" dirty="0" err="1">
                <a:solidFill>
                  <a:schemeClr val="tx1"/>
                </a:solidFill>
              </a:rPr>
              <a:t>vastgesteld</a:t>
            </a:r>
            <a:r>
              <a:rPr lang="en-US" sz="900" dirty="0">
                <a:solidFill>
                  <a:schemeClr val="tx1"/>
                </a:solidFill>
              </a:rPr>
              <a:t> hoe management </a:t>
            </a:r>
            <a:r>
              <a:rPr lang="en-US" sz="900" dirty="0" err="1">
                <a:solidFill>
                  <a:schemeClr val="tx1"/>
                </a:solidFill>
              </a:rPr>
              <a:t>informatie</a:t>
            </a:r>
            <a:r>
              <a:rPr lang="en-US" sz="900" dirty="0">
                <a:solidFill>
                  <a:schemeClr val="tx1"/>
                </a:solidFill>
              </a:rPr>
              <a:t> </a:t>
            </a:r>
            <a:r>
              <a:rPr lang="en-US" sz="900" dirty="0" err="1">
                <a:solidFill>
                  <a:schemeClr val="tx1"/>
                </a:solidFill>
              </a:rPr>
              <a:t>eruit</a:t>
            </a:r>
            <a:r>
              <a:rPr lang="en-US" sz="900" dirty="0">
                <a:solidFill>
                  <a:schemeClr val="tx1"/>
                </a:solidFill>
              </a:rPr>
              <a:t> </a:t>
            </a:r>
            <a:r>
              <a:rPr lang="en-US" sz="900" dirty="0" err="1">
                <a:solidFill>
                  <a:schemeClr val="tx1"/>
                </a:solidFill>
              </a:rPr>
              <a:t>moet</a:t>
            </a:r>
            <a:r>
              <a:rPr lang="en-US" sz="900" dirty="0">
                <a:solidFill>
                  <a:schemeClr val="tx1"/>
                </a:solidFill>
              </a:rPr>
              <a:t> </a:t>
            </a:r>
            <a:r>
              <a:rPr lang="en-US" sz="900" dirty="0" err="1">
                <a:solidFill>
                  <a:schemeClr val="tx1"/>
                </a:solidFill>
              </a:rPr>
              <a:t>zien</a:t>
            </a:r>
            <a:r>
              <a:rPr lang="en-US" sz="900" dirty="0">
                <a:solidFill>
                  <a:schemeClr val="tx1"/>
                </a:solidFill>
              </a:rPr>
              <a:t> om </a:t>
            </a:r>
            <a:r>
              <a:rPr lang="en-US" sz="900" dirty="0" err="1">
                <a:solidFill>
                  <a:schemeClr val="tx1"/>
                </a:solidFill>
              </a:rPr>
              <a:t>sturing</a:t>
            </a:r>
            <a:r>
              <a:rPr lang="en-US" sz="900" dirty="0">
                <a:solidFill>
                  <a:schemeClr val="tx1"/>
                </a:solidFill>
              </a:rPr>
              <a:t> </a:t>
            </a:r>
            <a:r>
              <a:rPr lang="en-US" sz="900" dirty="0" err="1">
                <a:solidFill>
                  <a:schemeClr val="tx1"/>
                </a:solidFill>
              </a:rPr>
              <a:t>te</a:t>
            </a:r>
            <a:r>
              <a:rPr lang="en-US" sz="900" dirty="0">
                <a:solidFill>
                  <a:schemeClr val="tx1"/>
                </a:solidFill>
              </a:rPr>
              <a:t> </a:t>
            </a:r>
            <a:r>
              <a:rPr lang="en-US" sz="900" dirty="0" err="1">
                <a:solidFill>
                  <a:schemeClr val="tx1"/>
                </a:solidFill>
              </a:rPr>
              <a:t>faciliteren</a:t>
            </a:r>
            <a:r>
              <a:rPr lang="en-US" sz="900" dirty="0">
                <a:solidFill>
                  <a:schemeClr val="tx1"/>
                </a:solidFill>
              </a:rPr>
              <a:t>.</a:t>
            </a:r>
          </a:p>
        </p:txBody>
      </p:sp>
      <p:sp>
        <p:nvSpPr>
          <p:cNvPr id="15" name="Rounded Rectangle 14"/>
          <p:cNvSpPr/>
          <p:nvPr/>
        </p:nvSpPr>
        <p:spPr>
          <a:xfrm>
            <a:off x="200328" y="3673629"/>
            <a:ext cx="2752530"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900" b="1" dirty="0" err="1">
                <a:solidFill>
                  <a:schemeClr val="tx1"/>
                </a:solidFill>
              </a:rPr>
              <a:t>Informatie</a:t>
            </a:r>
            <a:r>
              <a:rPr lang="en-US" sz="900" b="1" dirty="0">
                <a:solidFill>
                  <a:schemeClr val="tx1"/>
                </a:solidFill>
              </a:rPr>
              <a:t> </a:t>
            </a:r>
            <a:r>
              <a:rPr lang="en-US" sz="900" b="1" dirty="0" err="1">
                <a:solidFill>
                  <a:schemeClr val="tx1"/>
                </a:solidFill>
              </a:rPr>
              <a:t>strategie</a:t>
            </a:r>
            <a:r>
              <a:rPr lang="en-US" sz="900" b="1" dirty="0">
                <a:solidFill>
                  <a:schemeClr val="tx1"/>
                </a:solidFill>
              </a:rPr>
              <a:t> </a:t>
            </a:r>
            <a:r>
              <a:rPr lang="en-US" sz="900" b="1" dirty="0" err="1">
                <a:solidFill>
                  <a:schemeClr val="tx1"/>
                </a:solidFill>
              </a:rPr>
              <a:t>ontwikkeling</a:t>
            </a:r>
            <a:endParaRPr lang="en-US" sz="900" b="1" dirty="0">
              <a:solidFill>
                <a:schemeClr val="tx1"/>
              </a:solidFill>
            </a:endParaRPr>
          </a:p>
          <a:p>
            <a:pPr algn="ctr"/>
            <a:r>
              <a:rPr lang="en-US" sz="900" dirty="0">
                <a:solidFill>
                  <a:schemeClr val="tx1"/>
                </a:solidFill>
              </a:rPr>
              <a:t>Met </a:t>
            </a:r>
            <a:r>
              <a:rPr lang="en-US" sz="900" dirty="0" err="1">
                <a:solidFill>
                  <a:schemeClr val="tx1"/>
                </a:solidFill>
              </a:rPr>
              <a:t>klanten</a:t>
            </a:r>
            <a:r>
              <a:rPr lang="en-US" sz="900" dirty="0">
                <a:solidFill>
                  <a:schemeClr val="tx1"/>
                </a:solidFill>
              </a:rPr>
              <a:t> of </a:t>
            </a:r>
            <a:r>
              <a:rPr lang="en-US" sz="900" dirty="0" err="1">
                <a:solidFill>
                  <a:schemeClr val="tx1"/>
                </a:solidFill>
              </a:rPr>
              <a:t>groepen</a:t>
            </a:r>
            <a:r>
              <a:rPr lang="en-US" sz="900" dirty="0">
                <a:solidFill>
                  <a:schemeClr val="tx1"/>
                </a:solidFill>
              </a:rPr>
              <a:t> van </a:t>
            </a:r>
            <a:r>
              <a:rPr lang="en-US" sz="900" dirty="0" err="1">
                <a:solidFill>
                  <a:schemeClr val="tx1"/>
                </a:solidFill>
              </a:rPr>
              <a:t>klanten</a:t>
            </a:r>
            <a:r>
              <a:rPr lang="en-US" sz="900" dirty="0">
                <a:solidFill>
                  <a:schemeClr val="tx1"/>
                </a:solidFill>
              </a:rPr>
              <a:t> </a:t>
            </a:r>
            <a:r>
              <a:rPr lang="en-US" sz="900" dirty="0" err="1">
                <a:solidFill>
                  <a:schemeClr val="tx1"/>
                </a:solidFill>
              </a:rPr>
              <a:t>wordt</a:t>
            </a:r>
            <a:r>
              <a:rPr lang="en-US" sz="900" dirty="0">
                <a:solidFill>
                  <a:schemeClr val="tx1"/>
                </a:solidFill>
              </a:rPr>
              <a:t> </a:t>
            </a:r>
            <a:r>
              <a:rPr lang="en-US" sz="900" dirty="0" err="1">
                <a:solidFill>
                  <a:schemeClr val="tx1"/>
                </a:solidFill>
              </a:rPr>
              <a:t>gezamenlijk</a:t>
            </a:r>
            <a:r>
              <a:rPr lang="en-US" sz="900" dirty="0">
                <a:solidFill>
                  <a:schemeClr val="tx1"/>
                </a:solidFill>
              </a:rPr>
              <a:t> </a:t>
            </a:r>
            <a:r>
              <a:rPr lang="en-US" sz="900" dirty="0" err="1">
                <a:solidFill>
                  <a:schemeClr val="tx1"/>
                </a:solidFill>
              </a:rPr>
              <a:t>bepaald</a:t>
            </a:r>
            <a:r>
              <a:rPr lang="en-US" sz="900" dirty="0">
                <a:solidFill>
                  <a:schemeClr val="tx1"/>
                </a:solidFill>
              </a:rPr>
              <a:t> </a:t>
            </a:r>
            <a:r>
              <a:rPr lang="en-US" sz="900" dirty="0" err="1">
                <a:solidFill>
                  <a:schemeClr val="tx1"/>
                </a:solidFill>
              </a:rPr>
              <a:t>welke</a:t>
            </a:r>
            <a:r>
              <a:rPr lang="en-US" sz="900" dirty="0">
                <a:solidFill>
                  <a:schemeClr val="tx1"/>
                </a:solidFill>
              </a:rPr>
              <a:t> </a:t>
            </a:r>
            <a:r>
              <a:rPr lang="en-US" sz="900" dirty="0" err="1">
                <a:solidFill>
                  <a:schemeClr val="tx1"/>
                </a:solidFill>
              </a:rPr>
              <a:t>informatie</a:t>
            </a:r>
            <a:r>
              <a:rPr lang="en-US" sz="900" dirty="0">
                <a:solidFill>
                  <a:schemeClr val="tx1"/>
                </a:solidFill>
              </a:rPr>
              <a:t> </a:t>
            </a:r>
            <a:r>
              <a:rPr lang="en-US" sz="900" dirty="0" err="1">
                <a:solidFill>
                  <a:schemeClr val="tx1"/>
                </a:solidFill>
              </a:rPr>
              <a:t>strategie</a:t>
            </a:r>
            <a:r>
              <a:rPr lang="en-US" sz="900" dirty="0">
                <a:solidFill>
                  <a:schemeClr val="tx1"/>
                </a:solidFill>
              </a:rPr>
              <a:t> </a:t>
            </a:r>
            <a:r>
              <a:rPr lang="en-US" sz="900" dirty="0" err="1">
                <a:solidFill>
                  <a:schemeClr val="tx1"/>
                </a:solidFill>
              </a:rPr>
              <a:t>gevolgd</a:t>
            </a:r>
            <a:r>
              <a:rPr lang="en-US" sz="900" dirty="0">
                <a:solidFill>
                  <a:schemeClr val="tx1"/>
                </a:solidFill>
              </a:rPr>
              <a:t> </a:t>
            </a:r>
            <a:r>
              <a:rPr lang="en-US" sz="900" dirty="0" err="1">
                <a:solidFill>
                  <a:schemeClr val="tx1"/>
                </a:solidFill>
              </a:rPr>
              <a:t>wordt</a:t>
            </a:r>
            <a:r>
              <a:rPr lang="en-US" sz="900" dirty="0">
                <a:solidFill>
                  <a:schemeClr val="tx1"/>
                </a:solidFill>
              </a:rPr>
              <a:t>. In </a:t>
            </a:r>
            <a:r>
              <a:rPr lang="en-US" sz="900" dirty="0" err="1">
                <a:solidFill>
                  <a:schemeClr val="tx1"/>
                </a:solidFill>
              </a:rPr>
              <a:t>een</a:t>
            </a:r>
            <a:r>
              <a:rPr lang="en-US" sz="900" dirty="0">
                <a:solidFill>
                  <a:schemeClr val="tx1"/>
                </a:solidFill>
              </a:rPr>
              <a:t> </a:t>
            </a:r>
            <a:r>
              <a:rPr lang="en-US" sz="900" dirty="0" err="1">
                <a:solidFill>
                  <a:schemeClr val="tx1"/>
                </a:solidFill>
              </a:rPr>
              <a:t>informatie</a:t>
            </a:r>
            <a:r>
              <a:rPr lang="en-US" sz="900" dirty="0">
                <a:solidFill>
                  <a:schemeClr val="tx1"/>
                </a:solidFill>
              </a:rPr>
              <a:t> </a:t>
            </a:r>
            <a:r>
              <a:rPr lang="en-US" sz="900" dirty="0" err="1">
                <a:solidFill>
                  <a:schemeClr val="tx1"/>
                </a:solidFill>
              </a:rPr>
              <a:t>strategie</a:t>
            </a:r>
            <a:r>
              <a:rPr lang="en-US" sz="900" dirty="0">
                <a:solidFill>
                  <a:schemeClr val="tx1"/>
                </a:solidFill>
              </a:rPr>
              <a:t> </a:t>
            </a:r>
            <a:r>
              <a:rPr lang="en-US" sz="900" dirty="0" err="1">
                <a:solidFill>
                  <a:schemeClr val="tx1"/>
                </a:solidFill>
              </a:rPr>
              <a:t>staat</a:t>
            </a:r>
            <a:r>
              <a:rPr lang="en-US" sz="900" dirty="0">
                <a:solidFill>
                  <a:schemeClr val="tx1"/>
                </a:solidFill>
              </a:rPr>
              <a:t> </a:t>
            </a:r>
            <a:r>
              <a:rPr lang="en-US" sz="900" dirty="0" err="1">
                <a:solidFill>
                  <a:schemeClr val="tx1"/>
                </a:solidFill>
              </a:rPr>
              <a:t>welke</a:t>
            </a:r>
            <a:r>
              <a:rPr lang="en-US" sz="900" dirty="0">
                <a:solidFill>
                  <a:schemeClr val="tx1"/>
                </a:solidFill>
              </a:rPr>
              <a:t> data </a:t>
            </a:r>
            <a:r>
              <a:rPr lang="en-US" sz="900" dirty="0" err="1">
                <a:solidFill>
                  <a:schemeClr val="tx1"/>
                </a:solidFill>
              </a:rPr>
              <a:t>punten</a:t>
            </a:r>
            <a:r>
              <a:rPr lang="en-US" sz="900" dirty="0">
                <a:solidFill>
                  <a:schemeClr val="tx1"/>
                </a:solidFill>
              </a:rPr>
              <a:t> </a:t>
            </a:r>
            <a:r>
              <a:rPr lang="en-US" sz="900" dirty="0" err="1">
                <a:solidFill>
                  <a:schemeClr val="tx1"/>
                </a:solidFill>
              </a:rPr>
              <a:t>beschikbaar</a:t>
            </a:r>
            <a:r>
              <a:rPr lang="en-US" sz="900" dirty="0">
                <a:solidFill>
                  <a:schemeClr val="tx1"/>
                </a:solidFill>
              </a:rPr>
              <a:t> </a:t>
            </a:r>
            <a:r>
              <a:rPr lang="en-US" sz="900" dirty="0" err="1">
                <a:solidFill>
                  <a:schemeClr val="tx1"/>
                </a:solidFill>
              </a:rPr>
              <a:t>zijn</a:t>
            </a:r>
            <a:r>
              <a:rPr lang="en-US" sz="900" dirty="0">
                <a:solidFill>
                  <a:schemeClr val="tx1"/>
                </a:solidFill>
              </a:rPr>
              <a:t> </a:t>
            </a:r>
            <a:r>
              <a:rPr lang="en-US" sz="900" dirty="0" err="1">
                <a:solidFill>
                  <a:schemeClr val="tx1"/>
                </a:solidFill>
              </a:rPr>
              <a:t>en</a:t>
            </a:r>
            <a:r>
              <a:rPr lang="en-US" sz="900" dirty="0">
                <a:solidFill>
                  <a:schemeClr val="tx1"/>
                </a:solidFill>
              </a:rPr>
              <a:t> </a:t>
            </a:r>
            <a:r>
              <a:rPr lang="en-US" sz="900" dirty="0" err="1">
                <a:solidFill>
                  <a:schemeClr val="tx1"/>
                </a:solidFill>
              </a:rPr>
              <a:t>komen</a:t>
            </a:r>
            <a:r>
              <a:rPr lang="en-US" sz="900" dirty="0">
                <a:solidFill>
                  <a:schemeClr val="tx1"/>
                </a:solidFill>
              </a:rPr>
              <a:t>, hoe </a:t>
            </a:r>
            <a:r>
              <a:rPr lang="en-US" sz="900" dirty="0" err="1">
                <a:solidFill>
                  <a:schemeClr val="tx1"/>
                </a:solidFill>
              </a:rPr>
              <a:t>kwaliteit</a:t>
            </a:r>
            <a:r>
              <a:rPr lang="en-US" sz="900" dirty="0">
                <a:solidFill>
                  <a:schemeClr val="tx1"/>
                </a:solidFill>
              </a:rPr>
              <a:t> </a:t>
            </a:r>
            <a:r>
              <a:rPr lang="en-US" sz="900" dirty="0" err="1">
                <a:solidFill>
                  <a:schemeClr val="tx1"/>
                </a:solidFill>
              </a:rPr>
              <a:t>bewaakt</a:t>
            </a:r>
            <a:r>
              <a:rPr lang="en-US" sz="900" dirty="0">
                <a:solidFill>
                  <a:schemeClr val="tx1"/>
                </a:solidFill>
              </a:rPr>
              <a:t> </a:t>
            </a:r>
            <a:r>
              <a:rPr lang="en-US" sz="900" dirty="0" err="1">
                <a:solidFill>
                  <a:schemeClr val="tx1"/>
                </a:solidFill>
              </a:rPr>
              <a:t>wordt</a:t>
            </a:r>
            <a:r>
              <a:rPr lang="en-US" sz="900" dirty="0">
                <a:solidFill>
                  <a:schemeClr val="tx1"/>
                </a:solidFill>
              </a:rPr>
              <a:t>, </a:t>
            </a:r>
            <a:r>
              <a:rPr lang="en-US" sz="900" dirty="0" err="1">
                <a:solidFill>
                  <a:schemeClr val="tx1"/>
                </a:solidFill>
              </a:rPr>
              <a:t>en</a:t>
            </a:r>
            <a:r>
              <a:rPr lang="en-US" sz="900" dirty="0">
                <a:solidFill>
                  <a:schemeClr val="tx1"/>
                </a:solidFill>
              </a:rPr>
              <a:t> </a:t>
            </a:r>
            <a:r>
              <a:rPr lang="en-US" sz="900" dirty="0" err="1">
                <a:solidFill>
                  <a:schemeClr val="tx1"/>
                </a:solidFill>
              </a:rPr>
              <a:t>welk</a:t>
            </a:r>
            <a:r>
              <a:rPr lang="en-US" sz="900" dirty="0">
                <a:solidFill>
                  <a:schemeClr val="tx1"/>
                </a:solidFill>
              </a:rPr>
              <a:t> </a:t>
            </a:r>
            <a:r>
              <a:rPr lang="en-US" sz="900" dirty="0" err="1">
                <a:solidFill>
                  <a:schemeClr val="tx1"/>
                </a:solidFill>
              </a:rPr>
              <a:t>doel</a:t>
            </a:r>
            <a:r>
              <a:rPr lang="en-US" sz="900" dirty="0">
                <a:solidFill>
                  <a:schemeClr val="tx1"/>
                </a:solidFill>
              </a:rPr>
              <a:t> het </a:t>
            </a:r>
            <a:r>
              <a:rPr lang="en-US" sz="900" dirty="0" err="1">
                <a:solidFill>
                  <a:schemeClr val="tx1"/>
                </a:solidFill>
              </a:rPr>
              <a:t>dient</a:t>
            </a:r>
            <a:r>
              <a:rPr lang="en-US" sz="900" dirty="0">
                <a:solidFill>
                  <a:schemeClr val="tx1"/>
                </a:solidFill>
              </a:rPr>
              <a:t>.</a:t>
            </a:r>
          </a:p>
        </p:txBody>
      </p:sp>
      <p:sp>
        <p:nvSpPr>
          <p:cNvPr id="7" name="Oval 6"/>
          <p:cNvSpPr/>
          <p:nvPr/>
        </p:nvSpPr>
        <p:spPr>
          <a:xfrm>
            <a:off x="4227780" y="2596562"/>
            <a:ext cx="688446" cy="5295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chemeClr val="tx1"/>
                </a:solidFill>
              </a:rPr>
              <a:t>Facilitator</a:t>
            </a:r>
          </a:p>
          <a:p>
            <a:pPr algn="ctr"/>
            <a:endParaRPr lang="en-US" sz="1200" b="1" dirty="0">
              <a:solidFill>
                <a:schemeClr val="tx1"/>
              </a:solidFill>
            </a:endParaRPr>
          </a:p>
        </p:txBody>
      </p:sp>
      <p:cxnSp>
        <p:nvCxnSpPr>
          <p:cNvPr id="16" name="Straight Arrow Connector 15"/>
          <p:cNvCxnSpPr>
            <a:stCxn id="7" idx="0"/>
            <a:endCxn id="8" idx="2"/>
          </p:cNvCxnSpPr>
          <p:nvPr/>
        </p:nvCxnSpPr>
        <p:spPr>
          <a:xfrm flipH="1" flipV="1">
            <a:off x="4572001" y="1967627"/>
            <a:ext cx="2" cy="6289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7"/>
          </p:cNvCxnSpPr>
          <p:nvPr/>
        </p:nvCxnSpPr>
        <p:spPr>
          <a:xfrm flipV="1">
            <a:off x="4815405" y="1947265"/>
            <a:ext cx="1417382" cy="7268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1"/>
          </p:cNvCxnSpPr>
          <p:nvPr/>
        </p:nvCxnSpPr>
        <p:spPr>
          <a:xfrm flipH="1" flipV="1">
            <a:off x="2911217" y="1947265"/>
            <a:ext cx="1417384" cy="7268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flipV="1">
            <a:off x="2952858" y="2822611"/>
            <a:ext cx="1274922" cy="387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a:xfrm flipH="1">
            <a:off x="2911219" y="3048595"/>
            <a:ext cx="1417382" cy="7092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4"/>
            <a:endCxn id="12" idx="0"/>
          </p:cNvCxnSpPr>
          <p:nvPr/>
        </p:nvCxnSpPr>
        <p:spPr>
          <a:xfrm flipH="1">
            <a:off x="4572001" y="3126152"/>
            <a:ext cx="2" cy="5312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5"/>
          </p:cNvCxnSpPr>
          <p:nvPr/>
        </p:nvCxnSpPr>
        <p:spPr>
          <a:xfrm>
            <a:off x="4815405" y="3048595"/>
            <a:ext cx="1417382" cy="7092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6"/>
            <a:endCxn id="10" idx="1"/>
          </p:cNvCxnSpPr>
          <p:nvPr/>
        </p:nvCxnSpPr>
        <p:spPr>
          <a:xfrm flipV="1">
            <a:off x="4916226" y="2814846"/>
            <a:ext cx="1274917" cy="465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326423" y="2366170"/>
            <a:ext cx="491158" cy="1133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err="1"/>
              <a:t>Technologie</a:t>
            </a:r>
            <a:endParaRPr lang="en-US" sz="600" dirty="0"/>
          </a:p>
        </p:txBody>
      </p:sp>
      <p:sp>
        <p:nvSpPr>
          <p:cNvPr id="25" name="Rounded Rectangle 24"/>
          <p:cNvSpPr/>
          <p:nvPr/>
        </p:nvSpPr>
        <p:spPr>
          <a:xfrm>
            <a:off x="5045885" y="2754489"/>
            <a:ext cx="491158" cy="1133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t>Product</a:t>
            </a:r>
          </a:p>
        </p:txBody>
      </p:sp>
      <p:sp>
        <p:nvSpPr>
          <p:cNvPr id="26" name="Rounded Rectangle 25"/>
          <p:cNvSpPr/>
          <p:nvPr/>
        </p:nvSpPr>
        <p:spPr>
          <a:xfrm>
            <a:off x="4326423" y="3149452"/>
            <a:ext cx="491158" cy="1133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err="1"/>
              <a:t>Organisatie</a:t>
            </a:r>
            <a:endParaRPr lang="en-US" sz="600" dirty="0"/>
          </a:p>
        </p:txBody>
      </p:sp>
      <p:sp>
        <p:nvSpPr>
          <p:cNvPr id="27" name="Rounded Rectangle 26"/>
          <p:cNvSpPr/>
          <p:nvPr/>
        </p:nvSpPr>
        <p:spPr>
          <a:xfrm>
            <a:off x="3606963" y="2754489"/>
            <a:ext cx="491158" cy="11334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err="1"/>
              <a:t>Markt</a:t>
            </a:r>
            <a:endParaRPr lang="en-US" sz="600" dirty="0"/>
          </a:p>
        </p:txBody>
      </p:sp>
    </p:spTree>
    <p:extLst>
      <p:ext uri="{BB962C8B-B14F-4D97-AF65-F5344CB8AC3E}">
        <p14:creationId xmlns:p14="http://schemas.microsoft.com/office/powerpoint/2010/main" val="368110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Hoe </a:t>
            </a:r>
            <a:r>
              <a:rPr lang="en-US" dirty="0" err="1"/>
              <a:t>gaat</a:t>
            </a:r>
            <a:r>
              <a:rPr lang="en-US" dirty="0"/>
              <a:t> </a:t>
            </a:r>
            <a:r>
              <a:rPr lang="en-US" dirty="0" err="1"/>
              <a:t>een</a:t>
            </a:r>
            <a:r>
              <a:rPr lang="en-US" dirty="0"/>
              <a:t> facilitator </a:t>
            </a:r>
            <a:r>
              <a:rPr lang="en-US" dirty="0" err="1"/>
              <a:t>te</a:t>
            </a:r>
            <a:r>
              <a:rPr lang="en-US" dirty="0"/>
              <a:t> </a:t>
            </a:r>
            <a:r>
              <a:rPr lang="en-US" dirty="0" err="1"/>
              <a:t>werk</a:t>
            </a:r>
            <a:r>
              <a:rPr lang="en-US" dirty="0"/>
              <a:t>?</a:t>
            </a:r>
          </a:p>
        </p:txBody>
      </p:sp>
      <p:sp>
        <p:nvSpPr>
          <p:cNvPr id="4" name="Slide Number Placeholder 3"/>
          <p:cNvSpPr>
            <a:spLocks noGrp="1"/>
          </p:cNvSpPr>
          <p:nvPr>
            <p:ph type="sldNum" sz="quarter" idx="12"/>
          </p:nvPr>
        </p:nvSpPr>
        <p:spPr/>
        <p:txBody>
          <a:bodyPr/>
          <a:lstStyle/>
          <a:p>
            <a:fld id="{DDA46E91-AB01-4822-8E70-3764F4A6B580}" type="slidenum">
              <a:rPr lang="nl-NL" smtClean="0"/>
              <a:t>37</a:t>
            </a:fld>
            <a:endParaRPr lang="nl-NL"/>
          </a:p>
        </p:txBody>
      </p:sp>
      <p:sp>
        <p:nvSpPr>
          <p:cNvPr id="5" name="Picture Placeholder 4"/>
          <p:cNvSpPr>
            <a:spLocks noGrp="1"/>
          </p:cNvSpPr>
          <p:nvPr>
            <p:ph type="pic" sz="quarter" idx="11"/>
          </p:nvPr>
        </p:nvSpPr>
        <p:spPr/>
      </p:sp>
      <p:grpSp>
        <p:nvGrpSpPr>
          <p:cNvPr id="33" name="Group 32"/>
          <p:cNvGrpSpPr/>
          <p:nvPr/>
        </p:nvGrpSpPr>
        <p:grpSpPr>
          <a:xfrm>
            <a:off x="2667602" y="2056238"/>
            <a:ext cx="3317167" cy="1804129"/>
            <a:chOff x="6789420" y="1761068"/>
            <a:chExt cx="4991971" cy="2715016"/>
          </a:xfrm>
        </p:grpSpPr>
        <p:sp>
          <p:nvSpPr>
            <p:cNvPr id="34" name="Rectangle 33"/>
            <p:cNvSpPr/>
            <p:nvPr/>
          </p:nvSpPr>
          <p:spPr>
            <a:xfrm>
              <a:off x="7170143" y="1761068"/>
              <a:ext cx="4595465" cy="2715016"/>
            </a:xfrm>
            <a:prstGeom prst="rect">
              <a:avLst/>
            </a:prstGeom>
            <a:solidFill>
              <a:srgbClr val="FDF3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cxnSp>
          <p:nvCxnSpPr>
            <p:cNvPr id="35" name="Straight Connector 34"/>
            <p:cNvCxnSpPr>
              <a:stCxn id="34" idx="1"/>
              <a:endCxn id="34" idx="3"/>
            </p:cNvCxnSpPr>
            <p:nvPr/>
          </p:nvCxnSpPr>
          <p:spPr>
            <a:xfrm>
              <a:off x="7170143" y="3118575"/>
              <a:ext cx="4595465"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6200000">
              <a:off x="6895596" y="3627705"/>
              <a:ext cx="856865" cy="324219"/>
            </a:xfrm>
            <a:prstGeom prst="rect">
              <a:avLst/>
            </a:prstGeom>
            <a:noFill/>
          </p:spPr>
          <p:txBody>
            <a:bodyPr wrap="none" rtlCol="0">
              <a:spAutoFit/>
            </a:bodyPr>
            <a:lstStyle/>
            <a:p>
              <a:r>
                <a:rPr lang="nl-NL" sz="800" dirty="0"/>
                <a:t>Concept</a:t>
              </a:r>
            </a:p>
          </p:txBody>
        </p:sp>
        <p:sp>
          <p:nvSpPr>
            <p:cNvPr id="37" name="TextBox 36"/>
            <p:cNvSpPr txBox="1"/>
            <p:nvPr/>
          </p:nvSpPr>
          <p:spPr>
            <a:xfrm rot="16200000">
              <a:off x="6870270" y="2263760"/>
              <a:ext cx="907524" cy="324219"/>
            </a:xfrm>
            <a:prstGeom prst="rect">
              <a:avLst/>
            </a:prstGeom>
            <a:noFill/>
          </p:spPr>
          <p:txBody>
            <a:bodyPr wrap="none" rtlCol="0">
              <a:spAutoFit/>
            </a:bodyPr>
            <a:lstStyle/>
            <a:p>
              <a:r>
                <a:rPr lang="nl-NL" sz="800" dirty="0"/>
                <a:t>Concreet</a:t>
              </a:r>
            </a:p>
          </p:txBody>
        </p:sp>
        <p:sp>
          <p:nvSpPr>
            <p:cNvPr id="38" name="Arc 37"/>
            <p:cNvSpPr/>
            <p:nvPr/>
          </p:nvSpPr>
          <p:spPr>
            <a:xfrm rot="5400000">
              <a:off x="6789420" y="2231885"/>
              <a:ext cx="1773378" cy="1773378"/>
            </a:xfrm>
            <a:prstGeom prst="arc">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sp>
          <p:nvSpPr>
            <p:cNvPr id="39" name="Arc 38"/>
            <p:cNvSpPr/>
            <p:nvPr/>
          </p:nvSpPr>
          <p:spPr>
            <a:xfrm rot="16200000">
              <a:off x="8562798" y="2231885"/>
              <a:ext cx="1773378" cy="1773378"/>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sp>
          <p:nvSpPr>
            <p:cNvPr id="40" name="Arc 39"/>
            <p:cNvSpPr/>
            <p:nvPr/>
          </p:nvSpPr>
          <p:spPr>
            <a:xfrm>
              <a:off x="8562796" y="2231885"/>
              <a:ext cx="1773378" cy="1773378"/>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sp>
          <p:nvSpPr>
            <p:cNvPr id="41" name="Arc 40"/>
            <p:cNvSpPr/>
            <p:nvPr/>
          </p:nvSpPr>
          <p:spPr>
            <a:xfrm rot="5400000">
              <a:off x="8562796" y="2231885"/>
              <a:ext cx="1773378" cy="1773378"/>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sp>
          <p:nvSpPr>
            <p:cNvPr id="42" name="Arc 41"/>
            <p:cNvSpPr/>
            <p:nvPr/>
          </p:nvSpPr>
          <p:spPr>
            <a:xfrm rot="10800000">
              <a:off x="8581186" y="2231885"/>
              <a:ext cx="1773378" cy="1773378"/>
            </a:xfrm>
            <a:prstGeom prst="arc">
              <a:avLst>
                <a:gd name="adj1" fmla="val 16200000"/>
                <a:gd name="adj2" fmla="val 1902056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cxnSp>
          <p:nvCxnSpPr>
            <p:cNvPr id="43" name="Straight Arrow Connector 42"/>
            <p:cNvCxnSpPr/>
            <p:nvPr/>
          </p:nvCxnSpPr>
          <p:spPr>
            <a:xfrm flipH="1" flipV="1">
              <a:off x="8752860" y="3640753"/>
              <a:ext cx="87845" cy="104384"/>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rot="10800000">
              <a:off x="10336174" y="2544779"/>
              <a:ext cx="1010006" cy="1010006"/>
            </a:xfrm>
            <a:prstGeom prst="arc">
              <a:avLst>
                <a:gd name="adj1" fmla="val 10944184"/>
                <a:gd name="adj2" fmla="val 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050" dirty="0"/>
            </a:p>
          </p:txBody>
        </p:sp>
        <p:cxnSp>
          <p:nvCxnSpPr>
            <p:cNvPr id="46" name="Straight Arrow Connector 45"/>
            <p:cNvCxnSpPr>
              <a:stCxn id="44" idx="0"/>
            </p:cNvCxnSpPr>
            <p:nvPr/>
          </p:nvCxnSpPr>
          <p:spPr>
            <a:xfrm flipV="1">
              <a:off x="11345736" y="2787498"/>
              <a:ext cx="28384" cy="28345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flipV="1">
              <a:off x="7676109" y="4334308"/>
              <a:ext cx="825354" cy="4571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48" name="Rounded Rectangle 47"/>
            <p:cNvSpPr/>
            <p:nvPr/>
          </p:nvSpPr>
          <p:spPr>
            <a:xfrm flipV="1">
              <a:off x="9591213" y="4334308"/>
              <a:ext cx="825354" cy="4571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50" name="Rounded Rectangle 49"/>
            <p:cNvSpPr/>
            <p:nvPr/>
          </p:nvSpPr>
          <p:spPr>
            <a:xfrm flipV="1">
              <a:off x="8633661" y="4334308"/>
              <a:ext cx="825354" cy="4571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51" name="Rounded Rectangle 50"/>
            <p:cNvSpPr/>
            <p:nvPr/>
          </p:nvSpPr>
          <p:spPr>
            <a:xfrm flipV="1">
              <a:off x="10548766" y="4334308"/>
              <a:ext cx="825354" cy="4571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55" name="TextBox 54"/>
            <p:cNvSpPr txBox="1"/>
            <p:nvPr/>
          </p:nvSpPr>
          <p:spPr>
            <a:xfrm>
              <a:off x="7669299" y="4108349"/>
              <a:ext cx="832741" cy="301061"/>
            </a:xfrm>
            <a:prstGeom prst="rect">
              <a:avLst/>
            </a:prstGeom>
            <a:noFill/>
          </p:spPr>
          <p:txBody>
            <a:bodyPr wrap="none" rtlCol="0">
              <a:spAutoFit/>
            </a:bodyPr>
            <a:lstStyle/>
            <a:p>
              <a:pPr algn="ctr"/>
              <a:r>
                <a:rPr lang="nl-NL" sz="700" dirty="0">
                  <a:solidFill>
                    <a:schemeClr val="accent6">
                      <a:lumMod val="75000"/>
                    </a:schemeClr>
                  </a:solidFill>
                </a:rPr>
                <a:t>Luisteren</a:t>
              </a:r>
            </a:p>
          </p:txBody>
        </p:sp>
        <p:sp>
          <p:nvSpPr>
            <p:cNvPr id="56" name="TextBox 55"/>
            <p:cNvSpPr txBox="1"/>
            <p:nvPr/>
          </p:nvSpPr>
          <p:spPr>
            <a:xfrm>
              <a:off x="8666481" y="4108349"/>
              <a:ext cx="757957" cy="301061"/>
            </a:xfrm>
            <a:prstGeom prst="rect">
              <a:avLst/>
            </a:prstGeom>
            <a:noFill/>
          </p:spPr>
          <p:txBody>
            <a:bodyPr wrap="none" rtlCol="0">
              <a:spAutoFit/>
            </a:bodyPr>
            <a:lstStyle>
              <a:defPPr>
                <a:defRPr lang="nl-NL"/>
              </a:defPPr>
              <a:lvl1pPr algn="ctr">
                <a:defRPr sz="1100">
                  <a:solidFill>
                    <a:schemeClr val="accent4">
                      <a:lumMod val="75000"/>
                    </a:schemeClr>
                  </a:solidFill>
                </a:defRPr>
              </a:lvl1pPr>
            </a:lstStyle>
            <a:p>
              <a:r>
                <a:rPr lang="nl-NL" sz="700" dirty="0"/>
                <a:t>Dromen</a:t>
              </a:r>
            </a:p>
          </p:txBody>
        </p:sp>
        <p:sp>
          <p:nvSpPr>
            <p:cNvPr id="57" name="TextBox 56"/>
            <p:cNvSpPr txBox="1"/>
            <p:nvPr/>
          </p:nvSpPr>
          <p:spPr>
            <a:xfrm>
              <a:off x="9572100" y="4108349"/>
              <a:ext cx="854451" cy="301061"/>
            </a:xfrm>
            <a:prstGeom prst="rect">
              <a:avLst/>
            </a:prstGeom>
            <a:noFill/>
          </p:spPr>
          <p:txBody>
            <a:bodyPr wrap="none" rtlCol="0">
              <a:spAutoFit/>
            </a:bodyPr>
            <a:lstStyle/>
            <a:p>
              <a:pPr algn="ctr"/>
              <a:r>
                <a:rPr lang="nl-NL" sz="700" dirty="0">
                  <a:solidFill>
                    <a:srgbClr val="C00000"/>
                  </a:solidFill>
                </a:rPr>
                <a:t>Uitvoeren</a:t>
              </a:r>
            </a:p>
          </p:txBody>
        </p:sp>
        <p:sp>
          <p:nvSpPr>
            <p:cNvPr id="58" name="TextBox 57"/>
            <p:cNvSpPr txBox="1"/>
            <p:nvPr/>
          </p:nvSpPr>
          <p:spPr>
            <a:xfrm>
              <a:off x="10627121" y="4108349"/>
              <a:ext cx="666290" cy="301061"/>
            </a:xfrm>
            <a:prstGeom prst="rect">
              <a:avLst/>
            </a:prstGeom>
            <a:noFill/>
          </p:spPr>
          <p:txBody>
            <a:bodyPr wrap="none" rtlCol="0">
              <a:spAutoFit/>
            </a:bodyPr>
            <a:lstStyle/>
            <a:p>
              <a:pPr algn="ctr"/>
              <a:r>
                <a:rPr lang="nl-NL" sz="700" dirty="0">
                  <a:solidFill>
                    <a:srgbClr val="0070C0"/>
                  </a:solidFill>
                </a:rPr>
                <a:t>Vieren</a:t>
              </a:r>
            </a:p>
          </p:txBody>
        </p:sp>
        <p:sp>
          <p:nvSpPr>
            <p:cNvPr id="59" name="TextBox 58"/>
            <p:cNvSpPr txBox="1"/>
            <p:nvPr/>
          </p:nvSpPr>
          <p:spPr>
            <a:xfrm>
              <a:off x="7476065" y="3447695"/>
              <a:ext cx="835154" cy="416853"/>
            </a:xfrm>
            <a:prstGeom prst="rect">
              <a:avLst/>
            </a:prstGeom>
            <a:noFill/>
          </p:spPr>
          <p:txBody>
            <a:bodyPr wrap="none" rtlCol="0">
              <a:spAutoFit/>
            </a:bodyPr>
            <a:lstStyle/>
            <a:p>
              <a:pPr algn="ctr"/>
              <a:r>
                <a:rPr lang="nl-NL" sz="600" dirty="0">
                  <a:solidFill>
                    <a:schemeClr val="accent6">
                      <a:lumMod val="75000"/>
                    </a:schemeClr>
                  </a:solidFill>
                </a:rPr>
                <a:t>Begrip van</a:t>
              </a:r>
              <a:br>
                <a:rPr lang="nl-NL" sz="600" dirty="0">
                  <a:solidFill>
                    <a:schemeClr val="accent6">
                      <a:lumMod val="75000"/>
                    </a:schemeClr>
                  </a:solidFill>
                </a:rPr>
              </a:br>
              <a:r>
                <a:rPr lang="nl-NL" sz="600" dirty="0">
                  <a:solidFill>
                    <a:schemeClr val="accent6">
                      <a:lumMod val="75000"/>
                    </a:schemeClr>
                  </a:solidFill>
                </a:rPr>
                <a:t>condities</a:t>
              </a:r>
            </a:p>
          </p:txBody>
        </p:sp>
        <p:sp>
          <p:nvSpPr>
            <p:cNvPr id="60" name="TextBox 59"/>
            <p:cNvSpPr txBox="1"/>
            <p:nvPr/>
          </p:nvSpPr>
          <p:spPr>
            <a:xfrm>
              <a:off x="7855145" y="2758771"/>
              <a:ext cx="745897" cy="416853"/>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Definieer</a:t>
              </a:r>
              <a:br>
                <a:rPr lang="nl-NL" sz="600" dirty="0"/>
              </a:br>
              <a:r>
                <a:rPr lang="nl-NL" sz="600" dirty="0"/>
                <a:t>doelen</a:t>
              </a:r>
            </a:p>
          </p:txBody>
        </p:sp>
        <p:sp>
          <p:nvSpPr>
            <p:cNvPr id="61" name="TextBox 60"/>
            <p:cNvSpPr txBox="1"/>
            <p:nvPr/>
          </p:nvSpPr>
          <p:spPr>
            <a:xfrm>
              <a:off x="8569942" y="2415307"/>
              <a:ext cx="1204241" cy="416853"/>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Vind</a:t>
              </a:r>
              <a:br>
                <a:rPr lang="nl-NL" sz="600" dirty="0"/>
              </a:br>
              <a:r>
                <a:rPr lang="nl-NL" sz="600" dirty="0"/>
                <a:t>overeenstemming</a:t>
              </a:r>
            </a:p>
          </p:txBody>
        </p:sp>
        <p:sp>
          <p:nvSpPr>
            <p:cNvPr id="62" name="TextBox 61"/>
            <p:cNvSpPr txBox="1"/>
            <p:nvPr/>
          </p:nvSpPr>
          <p:spPr>
            <a:xfrm>
              <a:off x="8657688" y="1924088"/>
              <a:ext cx="1621578" cy="277902"/>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t>Uitwisselen en Realiseren</a:t>
              </a:r>
            </a:p>
          </p:txBody>
        </p:sp>
        <p:sp>
          <p:nvSpPr>
            <p:cNvPr id="63" name="TextBox 62"/>
            <p:cNvSpPr txBox="1"/>
            <p:nvPr/>
          </p:nvSpPr>
          <p:spPr>
            <a:xfrm>
              <a:off x="10083404" y="2186764"/>
              <a:ext cx="883400" cy="416853"/>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t>Vind</a:t>
              </a:r>
              <a:br>
                <a:rPr lang="nl-NL" sz="600" dirty="0"/>
              </a:br>
              <a:r>
                <a:rPr lang="nl-NL" sz="600" dirty="0"/>
                <a:t>uitdagingen</a:t>
              </a:r>
            </a:p>
          </p:txBody>
        </p:sp>
        <p:sp>
          <p:nvSpPr>
            <p:cNvPr id="64" name="TextBox 63"/>
            <p:cNvSpPr txBox="1"/>
            <p:nvPr/>
          </p:nvSpPr>
          <p:spPr>
            <a:xfrm>
              <a:off x="9960816" y="3640753"/>
              <a:ext cx="750722" cy="416853"/>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t>Geef</a:t>
              </a:r>
              <a:br>
                <a:rPr lang="nl-NL" sz="600" dirty="0"/>
              </a:br>
              <a:r>
                <a:rPr lang="nl-NL" sz="600" dirty="0"/>
                <a:t>feedback</a:t>
              </a:r>
            </a:p>
          </p:txBody>
        </p:sp>
        <p:sp>
          <p:nvSpPr>
            <p:cNvPr id="65" name="TextBox 64"/>
            <p:cNvSpPr txBox="1"/>
            <p:nvPr/>
          </p:nvSpPr>
          <p:spPr>
            <a:xfrm>
              <a:off x="8927330" y="3507779"/>
              <a:ext cx="946121" cy="416853"/>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Vind</a:t>
              </a:r>
              <a:br>
                <a:rPr lang="nl-NL" sz="600" dirty="0"/>
              </a:br>
              <a:r>
                <a:rPr lang="nl-NL" sz="600" dirty="0"/>
                <a:t>alternatieven</a:t>
              </a:r>
            </a:p>
          </p:txBody>
        </p:sp>
        <p:sp>
          <p:nvSpPr>
            <p:cNvPr id="66" name="TextBox 65"/>
            <p:cNvSpPr txBox="1"/>
            <p:nvPr/>
          </p:nvSpPr>
          <p:spPr>
            <a:xfrm>
              <a:off x="10247715" y="2805349"/>
              <a:ext cx="664569" cy="287259"/>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solidFill>
                    <a:srgbClr val="0070C0"/>
                  </a:solidFill>
                </a:rPr>
                <a:t>Review</a:t>
              </a:r>
            </a:p>
          </p:txBody>
        </p:sp>
        <p:sp>
          <p:nvSpPr>
            <p:cNvPr id="67" name="TextBox 66"/>
            <p:cNvSpPr txBox="1"/>
            <p:nvPr/>
          </p:nvSpPr>
          <p:spPr>
            <a:xfrm>
              <a:off x="10946237" y="3444346"/>
              <a:ext cx="835154" cy="416853"/>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solidFill>
                    <a:srgbClr val="0070C0"/>
                  </a:solidFill>
                </a:rPr>
                <a:t>Opschalen</a:t>
              </a:r>
              <a:br>
                <a:rPr lang="nl-NL" sz="600" dirty="0">
                  <a:solidFill>
                    <a:srgbClr val="0070C0"/>
                  </a:solidFill>
                </a:rPr>
              </a:br>
              <a:r>
                <a:rPr lang="nl-NL" sz="600" dirty="0">
                  <a:solidFill>
                    <a:srgbClr val="0070C0"/>
                  </a:solidFill>
                </a:rPr>
                <a:t>wat werkt</a:t>
              </a:r>
            </a:p>
          </p:txBody>
        </p:sp>
        <p:grpSp>
          <p:nvGrpSpPr>
            <p:cNvPr id="68" name="Group 67"/>
            <p:cNvGrpSpPr/>
            <p:nvPr/>
          </p:nvGrpSpPr>
          <p:grpSpPr>
            <a:xfrm>
              <a:off x="8196813" y="3732613"/>
              <a:ext cx="114406" cy="114406"/>
              <a:chOff x="7503393" y="3732613"/>
              <a:chExt cx="114406" cy="114406"/>
            </a:xfrm>
          </p:grpSpPr>
          <p:sp>
            <p:nvSpPr>
              <p:cNvPr id="93" name="Oval 92"/>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94" name="Donut 93"/>
              <p:cNvSpPr/>
              <p:nvPr/>
            </p:nvSpPr>
            <p:spPr>
              <a:xfrm>
                <a:off x="7503393" y="3732613"/>
                <a:ext cx="114406" cy="114406"/>
              </a:xfrm>
              <a:prstGeom prst="donut">
                <a:avLst>
                  <a:gd name="adj" fmla="val 1667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69" name="Group 68"/>
            <p:cNvGrpSpPr/>
            <p:nvPr/>
          </p:nvGrpSpPr>
          <p:grpSpPr>
            <a:xfrm>
              <a:off x="8502541" y="3049800"/>
              <a:ext cx="114406" cy="114406"/>
              <a:chOff x="7503393" y="3732613"/>
              <a:chExt cx="114406" cy="114406"/>
            </a:xfrm>
          </p:grpSpPr>
          <p:sp>
            <p:nvSpPr>
              <p:cNvPr id="91" name="Oval 90"/>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92" name="Donut 91"/>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0" name="Group 69"/>
            <p:cNvGrpSpPr/>
            <p:nvPr/>
          </p:nvGrpSpPr>
          <p:grpSpPr>
            <a:xfrm>
              <a:off x="9371030" y="3944831"/>
              <a:ext cx="114406" cy="114406"/>
              <a:chOff x="7503393" y="3732613"/>
              <a:chExt cx="114406" cy="114406"/>
            </a:xfrm>
          </p:grpSpPr>
          <p:sp>
            <p:nvSpPr>
              <p:cNvPr id="89" name="Oval 88"/>
              <p:cNvSpPr/>
              <p:nvPr/>
            </p:nvSpPr>
            <p:spPr>
              <a:xfrm>
                <a:off x="7510536" y="3742756"/>
                <a:ext cx="98065" cy="98065"/>
              </a:xfrm>
              <a:prstGeom prst="ellipse">
                <a:avLst/>
              </a:prstGeom>
              <a:solidFill>
                <a:srgbClr val="FDF3E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sp>
            <p:nvSpPr>
              <p:cNvPr id="90" name="Donut 89"/>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1" name="Group 70"/>
            <p:cNvGrpSpPr/>
            <p:nvPr/>
          </p:nvGrpSpPr>
          <p:grpSpPr>
            <a:xfrm>
              <a:off x="10085991" y="3601800"/>
              <a:ext cx="114406" cy="114406"/>
              <a:chOff x="7503393" y="3732613"/>
              <a:chExt cx="114406" cy="114406"/>
            </a:xfrm>
          </p:grpSpPr>
          <p:sp>
            <p:nvSpPr>
              <p:cNvPr id="87" name="Oval 86"/>
              <p:cNvSpPr/>
              <p:nvPr/>
            </p:nvSpPr>
            <p:spPr>
              <a:xfrm>
                <a:off x="7510536" y="3742756"/>
                <a:ext cx="98065" cy="98065"/>
              </a:xfrm>
              <a:prstGeom prst="ellipse">
                <a:avLst/>
              </a:prstGeom>
              <a:solidFill>
                <a:srgbClr val="FDF3E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sp>
            <p:nvSpPr>
              <p:cNvPr id="88" name="Donut 87"/>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2" name="Group 71"/>
            <p:cNvGrpSpPr/>
            <p:nvPr/>
          </p:nvGrpSpPr>
          <p:grpSpPr>
            <a:xfrm>
              <a:off x="11099552" y="3393931"/>
              <a:ext cx="114406" cy="114406"/>
              <a:chOff x="7503393" y="3732613"/>
              <a:chExt cx="114406" cy="114406"/>
            </a:xfrm>
          </p:grpSpPr>
          <p:sp>
            <p:nvSpPr>
              <p:cNvPr id="85" name="Oval 84"/>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6" name="Donut 85"/>
              <p:cNvSpPr/>
              <p:nvPr/>
            </p:nvSpPr>
            <p:spPr>
              <a:xfrm>
                <a:off x="7503393" y="3732613"/>
                <a:ext cx="114406" cy="114406"/>
              </a:xfrm>
              <a:prstGeom prst="donut">
                <a:avLst>
                  <a:gd name="adj" fmla="val 166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3" name="Group 72"/>
            <p:cNvGrpSpPr/>
            <p:nvPr/>
          </p:nvGrpSpPr>
          <p:grpSpPr>
            <a:xfrm>
              <a:off x="10281319" y="3018116"/>
              <a:ext cx="114406" cy="114406"/>
              <a:chOff x="7503393" y="3732613"/>
              <a:chExt cx="114406" cy="114406"/>
            </a:xfrm>
          </p:grpSpPr>
          <p:sp>
            <p:nvSpPr>
              <p:cNvPr id="83" name="Oval 82"/>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4" name="Donut 83"/>
              <p:cNvSpPr/>
              <p:nvPr/>
            </p:nvSpPr>
            <p:spPr>
              <a:xfrm>
                <a:off x="7503393" y="3732613"/>
                <a:ext cx="114406" cy="114406"/>
              </a:xfrm>
              <a:prstGeom prst="donut">
                <a:avLst>
                  <a:gd name="adj" fmla="val 166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4" name="Group 73"/>
            <p:cNvGrpSpPr/>
            <p:nvPr/>
          </p:nvGrpSpPr>
          <p:grpSpPr>
            <a:xfrm>
              <a:off x="10052284" y="2472822"/>
              <a:ext cx="114406" cy="114406"/>
              <a:chOff x="7503393" y="3732613"/>
              <a:chExt cx="114406" cy="114406"/>
            </a:xfrm>
          </p:grpSpPr>
          <p:sp>
            <p:nvSpPr>
              <p:cNvPr id="81" name="Oval 80"/>
              <p:cNvSpPr/>
              <p:nvPr/>
            </p:nvSpPr>
            <p:spPr>
              <a:xfrm>
                <a:off x="7510536" y="3742756"/>
                <a:ext cx="98065" cy="98065"/>
              </a:xfrm>
              <a:prstGeom prst="ellipse">
                <a:avLst/>
              </a:prstGeom>
              <a:solidFill>
                <a:srgbClr val="FDF3E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sp>
            <p:nvSpPr>
              <p:cNvPr id="82" name="Donut 81"/>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5" name="Group 74"/>
            <p:cNvGrpSpPr/>
            <p:nvPr/>
          </p:nvGrpSpPr>
          <p:grpSpPr>
            <a:xfrm>
              <a:off x="9402539" y="2173882"/>
              <a:ext cx="114406" cy="114406"/>
              <a:chOff x="7503393" y="3732613"/>
              <a:chExt cx="114406" cy="114406"/>
            </a:xfrm>
          </p:grpSpPr>
          <p:sp>
            <p:nvSpPr>
              <p:cNvPr id="79" name="Oval 78"/>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p>
            </p:txBody>
          </p:sp>
          <p:sp>
            <p:nvSpPr>
              <p:cNvPr id="80" name="Donut 79"/>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nvGrpSpPr>
            <p:cNvPr id="76" name="Group 75"/>
            <p:cNvGrpSpPr/>
            <p:nvPr/>
          </p:nvGrpSpPr>
          <p:grpSpPr>
            <a:xfrm>
              <a:off x="8870603" y="2349151"/>
              <a:ext cx="114406" cy="114406"/>
              <a:chOff x="7503393" y="3732613"/>
              <a:chExt cx="114406" cy="114406"/>
            </a:xfrm>
          </p:grpSpPr>
          <p:sp>
            <p:nvSpPr>
              <p:cNvPr id="77" name="Oval 76"/>
              <p:cNvSpPr/>
              <p:nvPr/>
            </p:nvSpPr>
            <p:spPr>
              <a:xfrm>
                <a:off x="7510536" y="3742756"/>
                <a:ext cx="98065" cy="98065"/>
              </a:xfrm>
              <a:prstGeom prst="ellipse">
                <a:avLst/>
              </a:prstGeom>
              <a:solidFill>
                <a:srgbClr val="FDF3E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sp>
            <p:nvSpPr>
              <p:cNvPr id="78" name="Donut 77"/>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solidFill>
                </a:endParaRPr>
              </a:p>
            </p:txBody>
          </p:sp>
        </p:grpSp>
      </p:grpSp>
      <p:sp>
        <p:nvSpPr>
          <p:cNvPr id="95" name="Rounded Rectangle 94"/>
          <p:cNvSpPr/>
          <p:nvPr/>
        </p:nvSpPr>
        <p:spPr>
          <a:xfrm>
            <a:off x="6334563" y="3331360"/>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700" b="1" dirty="0">
                <a:solidFill>
                  <a:schemeClr val="tx1"/>
                </a:solidFill>
              </a:rPr>
              <a:t>Data Management </a:t>
            </a:r>
            <a:r>
              <a:rPr lang="en-US" sz="700" b="1" dirty="0" err="1">
                <a:solidFill>
                  <a:schemeClr val="tx1"/>
                </a:solidFill>
              </a:rPr>
              <a:t>Systemen</a:t>
            </a:r>
            <a:endParaRPr lang="en-US" sz="700" b="1" dirty="0">
              <a:solidFill>
                <a:schemeClr val="tx1"/>
              </a:solidFill>
            </a:endParaRPr>
          </a:p>
          <a:p>
            <a:pPr algn="ctr"/>
            <a:r>
              <a:rPr lang="en-US" sz="700" dirty="0" err="1">
                <a:solidFill>
                  <a:schemeClr val="tx1"/>
                </a:solidFill>
              </a:rPr>
              <a:t>Technologieën</a:t>
            </a:r>
            <a:r>
              <a:rPr lang="en-US" sz="700" dirty="0">
                <a:solidFill>
                  <a:schemeClr val="tx1"/>
                </a:solidFill>
              </a:rPr>
              <a:t> </a:t>
            </a:r>
            <a:r>
              <a:rPr lang="en-US" sz="700" dirty="0" err="1">
                <a:solidFill>
                  <a:schemeClr val="tx1"/>
                </a:solidFill>
              </a:rPr>
              <a:t>worden</a:t>
            </a:r>
            <a:r>
              <a:rPr lang="en-US" sz="700" dirty="0">
                <a:solidFill>
                  <a:schemeClr val="tx1"/>
                </a:solidFill>
              </a:rPr>
              <a:t> </a:t>
            </a:r>
            <a:r>
              <a:rPr lang="en-US" sz="700" dirty="0" err="1">
                <a:solidFill>
                  <a:schemeClr val="tx1"/>
                </a:solidFill>
              </a:rPr>
              <a:t>beschikbaar</a:t>
            </a:r>
            <a:r>
              <a:rPr lang="en-US" sz="700" dirty="0">
                <a:solidFill>
                  <a:schemeClr val="tx1"/>
                </a:solidFill>
              </a:rPr>
              <a:t> </a:t>
            </a:r>
            <a:r>
              <a:rPr lang="en-US" sz="700" dirty="0" err="1">
                <a:solidFill>
                  <a:schemeClr val="tx1"/>
                </a:solidFill>
              </a:rPr>
              <a:t>gesteld</a:t>
            </a:r>
            <a:r>
              <a:rPr lang="en-US" sz="700" dirty="0">
                <a:solidFill>
                  <a:schemeClr val="tx1"/>
                </a:solidFill>
              </a:rPr>
              <a:t> om data </a:t>
            </a:r>
            <a:r>
              <a:rPr lang="en-US" sz="700" dirty="0" err="1">
                <a:solidFill>
                  <a:schemeClr val="tx1"/>
                </a:solidFill>
              </a:rPr>
              <a:t>te</a:t>
            </a:r>
            <a:r>
              <a:rPr lang="en-US" sz="700" dirty="0">
                <a:solidFill>
                  <a:schemeClr val="tx1"/>
                </a:solidFill>
              </a:rPr>
              <a:t> </a:t>
            </a:r>
            <a:r>
              <a:rPr lang="en-US" sz="700" dirty="0" err="1">
                <a:solidFill>
                  <a:schemeClr val="tx1"/>
                </a:solidFill>
              </a:rPr>
              <a:t>verzamelen</a:t>
            </a:r>
            <a:r>
              <a:rPr lang="en-US" sz="700" dirty="0">
                <a:solidFill>
                  <a:schemeClr val="tx1"/>
                </a:solidFill>
              </a:rPr>
              <a:t>, </a:t>
            </a:r>
            <a:r>
              <a:rPr lang="en-US" sz="700" dirty="0" err="1">
                <a:solidFill>
                  <a:schemeClr val="tx1"/>
                </a:solidFill>
              </a:rPr>
              <a:t>te</a:t>
            </a:r>
            <a:r>
              <a:rPr lang="en-US" sz="700" dirty="0">
                <a:solidFill>
                  <a:schemeClr val="tx1"/>
                </a:solidFill>
              </a:rPr>
              <a:t> </a:t>
            </a:r>
            <a:r>
              <a:rPr lang="en-US" sz="700" dirty="0" err="1">
                <a:solidFill>
                  <a:schemeClr val="tx1"/>
                </a:solidFill>
              </a:rPr>
              <a:t>verwerken</a:t>
            </a:r>
            <a:r>
              <a:rPr lang="en-US" sz="700" dirty="0">
                <a:solidFill>
                  <a:schemeClr val="tx1"/>
                </a:solidFill>
              </a:rPr>
              <a:t>, </a:t>
            </a:r>
            <a:r>
              <a:rPr lang="en-US" sz="700" dirty="0" err="1">
                <a:solidFill>
                  <a:schemeClr val="tx1"/>
                </a:solidFill>
              </a:rPr>
              <a:t>aan</a:t>
            </a:r>
            <a:r>
              <a:rPr lang="en-US" sz="700" dirty="0">
                <a:solidFill>
                  <a:schemeClr val="tx1"/>
                </a:solidFill>
              </a:rPr>
              <a:t> </a:t>
            </a:r>
            <a:r>
              <a:rPr lang="en-US" sz="700" dirty="0" err="1">
                <a:solidFill>
                  <a:schemeClr val="tx1"/>
                </a:solidFill>
              </a:rPr>
              <a:t>te</a:t>
            </a:r>
            <a:r>
              <a:rPr lang="en-US" sz="700" dirty="0">
                <a:solidFill>
                  <a:schemeClr val="tx1"/>
                </a:solidFill>
              </a:rPr>
              <a:t> </a:t>
            </a:r>
            <a:r>
              <a:rPr lang="en-US" sz="700" dirty="0" err="1">
                <a:solidFill>
                  <a:schemeClr val="tx1"/>
                </a:solidFill>
              </a:rPr>
              <a:t>bieden</a:t>
            </a:r>
            <a:r>
              <a:rPr lang="en-US" sz="700" dirty="0">
                <a:solidFill>
                  <a:schemeClr val="tx1"/>
                </a:solidFill>
              </a:rPr>
              <a:t> </a:t>
            </a:r>
            <a:r>
              <a:rPr lang="en-US" sz="700" dirty="0" err="1">
                <a:solidFill>
                  <a:schemeClr val="tx1"/>
                </a:solidFill>
              </a:rPr>
              <a:t>voor</a:t>
            </a:r>
            <a:r>
              <a:rPr lang="en-US" sz="700" dirty="0">
                <a:solidFill>
                  <a:schemeClr val="tx1"/>
                </a:solidFill>
              </a:rPr>
              <a:t> analytics </a:t>
            </a:r>
            <a:r>
              <a:rPr lang="en-US" sz="700" dirty="0" err="1">
                <a:solidFill>
                  <a:schemeClr val="tx1"/>
                </a:solidFill>
              </a:rPr>
              <a:t>en</a:t>
            </a:r>
            <a:r>
              <a:rPr lang="en-US" sz="700" dirty="0">
                <a:solidFill>
                  <a:schemeClr val="tx1"/>
                </a:solidFill>
              </a:rPr>
              <a:t> science, </a:t>
            </a:r>
            <a:r>
              <a:rPr lang="en-US" sz="700" dirty="0" err="1">
                <a:solidFill>
                  <a:schemeClr val="tx1"/>
                </a:solidFill>
              </a:rPr>
              <a:t>en</a:t>
            </a:r>
            <a:r>
              <a:rPr lang="en-US" sz="700" dirty="0">
                <a:solidFill>
                  <a:schemeClr val="tx1"/>
                </a:solidFill>
              </a:rPr>
              <a:t> </a:t>
            </a:r>
            <a:r>
              <a:rPr lang="en-US" sz="700" dirty="0" err="1">
                <a:solidFill>
                  <a:schemeClr val="tx1"/>
                </a:solidFill>
              </a:rPr>
              <a:t>te</a:t>
            </a:r>
            <a:r>
              <a:rPr lang="en-US" sz="700" dirty="0">
                <a:solidFill>
                  <a:schemeClr val="tx1"/>
                </a:solidFill>
              </a:rPr>
              <a:t> </a:t>
            </a:r>
            <a:r>
              <a:rPr lang="en-US" sz="700" dirty="0" err="1">
                <a:solidFill>
                  <a:schemeClr val="tx1"/>
                </a:solidFill>
              </a:rPr>
              <a:t>vertalen</a:t>
            </a:r>
            <a:r>
              <a:rPr lang="en-US" sz="700" dirty="0">
                <a:solidFill>
                  <a:schemeClr val="tx1"/>
                </a:solidFill>
              </a:rPr>
              <a:t> in management </a:t>
            </a:r>
            <a:r>
              <a:rPr lang="en-US" sz="700" dirty="0" err="1">
                <a:solidFill>
                  <a:schemeClr val="tx1"/>
                </a:solidFill>
              </a:rPr>
              <a:t>informatie</a:t>
            </a:r>
            <a:r>
              <a:rPr lang="en-US" sz="700" dirty="0">
                <a:solidFill>
                  <a:schemeClr val="tx1"/>
                </a:solidFill>
              </a:rPr>
              <a:t> (-</a:t>
            </a:r>
            <a:r>
              <a:rPr lang="en-US" sz="700" dirty="0" err="1">
                <a:solidFill>
                  <a:schemeClr val="tx1"/>
                </a:solidFill>
              </a:rPr>
              <a:t>producten</a:t>
            </a:r>
            <a:r>
              <a:rPr lang="en-US" sz="700" dirty="0">
                <a:solidFill>
                  <a:schemeClr val="tx1"/>
                </a:solidFill>
              </a:rPr>
              <a:t>).</a:t>
            </a:r>
          </a:p>
        </p:txBody>
      </p:sp>
      <p:sp>
        <p:nvSpPr>
          <p:cNvPr id="96" name="Rounded Rectangle 95"/>
          <p:cNvSpPr/>
          <p:nvPr/>
        </p:nvSpPr>
        <p:spPr>
          <a:xfrm>
            <a:off x="7074899" y="1182829"/>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err="1">
                <a:solidFill>
                  <a:schemeClr val="tx1"/>
                </a:solidFill>
              </a:rPr>
              <a:t>Regisseurs</a:t>
            </a:r>
            <a:r>
              <a:rPr lang="en-US" sz="700" b="1" dirty="0">
                <a:solidFill>
                  <a:schemeClr val="tx1"/>
                </a:solidFill>
              </a:rPr>
              <a:t> </a:t>
            </a:r>
            <a:r>
              <a:rPr lang="en-US" sz="700" b="1" dirty="0" err="1">
                <a:solidFill>
                  <a:schemeClr val="tx1"/>
                </a:solidFill>
              </a:rPr>
              <a:t>Producten</a:t>
            </a:r>
            <a:r>
              <a:rPr lang="en-US" sz="700" b="1" dirty="0">
                <a:solidFill>
                  <a:schemeClr val="tx1"/>
                </a:solidFill>
              </a:rPr>
              <a:t> &amp; </a:t>
            </a:r>
            <a:r>
              <a:rPr lang="en-US" sz="700" b="1" dirty="0" err="1">
                <a:solidFill>
                  <a:schemeClr val="tx1"/>
                </a:solidFill>
              </a:rPr>
              <a:t>Diensten</a:t>
            </a:r>
            <a:endParaRPr lang="en-US" sz="700" b="1" dirty="0">
              <a:solidFill>
                <a:schemeClr val="tx1"/>
              </a:solidFill>
            </a:endParaRPr>
          </a:p>
          <a:p>
            <a:pPr algn="ctr"/>
            <a:r>
              <a:rPr lang="en-US" sz="700" dirty="0">
                <a:solidFill>
                  <a:schemeClr val="tx1"/>
                </a:solidFill>
              </a:rPr>
              <a:t>De </a:t>
            </a:r>
            <a:r>
              <a:rPr lang="en-US" sz="700" dirty="0" err="1">
                <a:solidFill>
                  <a:schemeClr val="tx1"/>
                </a:solidFill>
              </a:rPr>
              <a:t>combinatie</a:t>
            </a:r>
            <a:r>
              <a:rPr lang="en-US" sz="700" dirty="0">
                <a:solidFill>
                  <a:schemeClr val="tx1"/>
                </a:solidFill>
              </a:rPr>
              <a:t> van </a:t>
            </a:r>
            <a:r>
              <a:rPr lang="en-US" sz="700" dirty="0" err="1">
                <a:solidFill>
                  <a:schemeClr val="tx1"/>
                </a:solidFill>
              </a:rPr>
              <a:t>geïdentificeerde</a:t>
            </a:r>
            <a:r>
              <a:rPr lang="en-US" sz="700" dirty="0">
                <a:solidFill>
                  <a:schemeClr val="tx1"/>
                </a:solidFill>
              </a:rPr>
              <a:t> management </a:t>
            </a:r>
            <a:r>
              <a:rPr lang="en-US" sz="700" dirty="0" err="1">
                <a:solidFill>
                  <a:schemeClr val="tx1"/>
                </a:solidFill>
              </a:rPr>
              <a:t>informatie</a:t>
            </a:r>
            <a:r>
              <a:rPr lang="en-US" sz="700" dirty="0">
                <a:solidFill>
                  <a:schemeClr val="tx1"/>
                </a:solidFill>
              </a:rPr>
              <a:t> </a:t>
            </a:r>
            <a:r>
              <a:rPr lang="en-US" sz="700" dirty="0" err="1">
                <a:solidFill>
                  <a:schemeClr val="tx1"/>
                </a:solidFill>
              </a:rPr>
              <a:t>behoeften</a:t>
            </a:r>
            <a:r>
              <a:rPr lang="en-US" sz="700" dirty="0">
                <a:solidFill>
                  <a:schemeClr val="tx1"/>
                </a:solidFill>
              </a:rPr>
              <a:t> </a:t>
            </a:r>
            <a:r>
              <a:rPr lang="en-US" sz="700" dirty="0" err="1">
                <a:solidFill>
                  <a:schemeClr val="tx1"/>
                </a:solidFill>
              </a:rPr>
              <a:t>en</a:t>
            </a:r>
            <a:r>
              <a:rPr lang="en-US" sz="700" dirty="0">
                <a:solidFill>
                  <a:schemeClr val="tx1"/>
                </a:solidFill>
              </a:rPr>
              <a:t> </a:t>
            </a:r>
            <a:r>
              <a:rPr lang="en-US" sz="700" dirty="0" err="1">
                <a:solidFill>
                  <a:schemeClr val="tx1"/>
                </a:solidFill>
              </a:rPr>
              <a:t>ingerichte</a:t>
            </a:r>
            <a:r>
              <a:rPr lang="en-US" sz="700" dirty="0">
                <a:solidFill>
                  <a:schemeClr val="tx1"/>
                </a:solidFill>
              </a:rPr>
              <a:t> data management </a:t>
            </a:r>
            <a:r>
              <a:rPr lang="en-US" sz="700" dirty="0" err="1">
                <a:solidFill>
                  <a:schemeClr val="tx1"/>
                </a:solidFill>
              </a:rPr>
              <a:t>systemen</a:t>
            </a:r>
            <a:r>
              <a:rPr lang="en-US" sz="700" dirty="0">
                <a:solidFill>
                  <a:schemeClr val="tx1"/>
                </a:solidFill>
              </a:rPr>
              <a:t> </a:t>
            </a:r>
            <a:r>
              <a:rPr lang="en-US" sz="700" dirty="0" err="1">
                <a:solidFill>
                  <a:schemeClr val="tx1"/>
                </a:solidFill>
              </a:rPr>
              <a:t>kunnen</a:t>
            </a:r>
            <a:r>
              <a:rPr lang="en-US" sz="700" dirty="0">
                <a:solidFill>
                  <a:schemeClr val="tx1"/>
                </a:solidFill>
              </a:rPr>
              <a:t> </a:t>
            </a:r>
            <a:r>
              <a:rPr lang="en-US" sz="700" dirty="0" err="1">
                <a:solidFill>
                  <a:schemeClr val="tx1"/>
                </a:solidFill>
              </a:rPr>
              <a:t>leiden</a:t>
            </a:r>
            <a:r>
              <a:rPr lang="en-US" sz="700" dirty="0">
                <a:solidFill>
                  <a:schemeClr val="tx1"/>
                </a:solidFill>
              </a:rPr>
              <a:t> tot </a:t>
            </a:r>
            <a:r>
              <a:rPr lang="en-US" sz="700" dirty="0" err="1">
                <a:solidFill>
                  <a:schemeClr val="tx1"/>
                </a:solidFill>
              </a:rPr>
              <a:t>producten</a:t>
            </a:r>
            <a:r>
              <a:rPr lang="en-US" sz="700" dirty="0">
                <a:solidFill>
                  <a:schemeClr val="tx1"/>
                </a:solidFill>
              </a:rPr>
              <a:t>. </a:t>
            </a:r>
            <a:r>
              <a:rPr lang="en-US" sz="700" dirty="0" err="1">
                <a:solidFill>
                  <a:schemeClr val="tx1"/>
                </a:solidFill>
              </a:rPr>
              <a:t>Regisseurs</a:t>
            </a:r>
            <a:r>
              <a:rPr lang="en-US" sz="700" dirty="0">
                <a:solidFill>
                  <a:schemeClr val="tx1"/>
                </a:solidFill>
              </a:rPr>
              <a:t> </a:t>
            </a:r>
            <a:r>
              <a:rPr lang="en-US" sz="700" dirty="0" err="1">
                <a:solidFill>
                  <a:schemeClr val="tx1"/>
                </a:solidFill>
              </a:rPr>
              <a:t>bewaken</a:t>
            </a:r>
            <a:r>
              <a:rPr lang="en-US" sz="700" dirty="0">
                <a:solidFill>
                  <a:schemeClr val="tx1"/>
                </a:solidFill>
              </a:rPr>
              <a:t> het portfolio, de </a:t>
            </a:r>
            <a:r>
              <a:rPr lang="en-US" sz="700" dirty="0" err="1">
                <a:solidFill>
                  <a:schemeClr val="tx1"/>
                </a:solidFill>
              </a:rPr>
              <a:t>kwaliteit</a:t>
            </a:r>
            <a:r>
              <a:rPr lang="en-US" sz="700" dirty="0">
                <a:solidFill>
                  <a:schemeClr val="tx1"/>
                </a:solidFill>
              </a:rPr>
              <a:t> van levering, </a:t>
            </a:r>
            <a:r>
              <a:rPr lang="en-US" sz="700" dirty="0" err="1">
                <a:solidFill>
                  <a:schemeClr val="tx1"/>
                </a:solidFill>
              </a:rPr>
              <a:t>en</a:t>
            </a:r>
            <a:r>
              <a:rPr lang="en-US" sz="700" dirty="0">
                <a:solidFill>
                  <a:schemeClr val="tx1"/>
                </a:solidFill>
              </a:rPr>
              <a:t> </a:t>
            </a:r>
            <a:r>
              <a:rPr lang="en-US" sz="700" dirty="0" err="1">
                <a:solidFill>
                  <a:schemeClr val="tx1"/>
                </a:solidFill>
              </a:rPr>
              <a:t>commerciële</a:t>
            </a:r>
            <a:r>
              <a:rPr lang="en-US" sz="700" dirty="0">
                <a:solidFill>
                  <a:schemeClr val="tx1"/>
                </a:solidFill>
              </a:rPr>
              <a:t> </a:t>
            </a:r>
            <a:r>
              <a:rPr lang="en-US" sz="700" dirty="0" err="1">
                <a:solidFill>
                  <a:schemeClr val="tx1"/>
                </a:solidFill>
              </a:rPr>
              <a:t>waarde</a:t>
            </a:r>
            <a:r>
              <a:rPr lang="en-US" sz="700" dirty="0">
                <a:solidFill>
                  <a:schemeClr val="tx1"/>
                </a:solidFill>
              </a:rPr>
              <a:t>.</a:t>
            </a:r>
          </a:p>
        </p:txBody>
      </p:sp>
      <p:sp>
        <p:nvSpPr>
          <p:cNvPr id="97" name="Rounded Rectangle 96"/>
          <p:cNvSpPr/>
          <p:nvPr/>
        </p:nvSpPr>
        <p:spPr>
          <a:xfrm>
            <a:off x="7082295" y="2100009"/>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err="1">
                <a:solidFill>
                  <a:schemeClr val="tx1"/>
                </a:solidFill>
              </a:rPr>
              <a:t>Logistieke</a:t>
            </a:r>
            <a:r>
              <a:rPr lang="en-US" sz="700" b="1" dirty="0">
                <a:solidFill>
                  <a:schemeClr val="tx1"/>
                </a:solidFill>
              </a:rPr>
              <a:t> (</a:t>
            </a:r>
            <a:r>
              <a:rPr lang="en-US" sz="700" b="1" dirty="0" err="1">
                <a:solidFill>
                  <a:schemeClr val="tx1"/>
                </a:solidFill>
              </a:rPr>
              <a:t>Keten</a:t>
            </a:r>
            <a:r>
              <a:rPr lang="en-US" sz="700" b="1" dirty="0">
                <a:solidFill>
                  <a:schemeClr val="tx1"/>
                </a:solidFill>
              </a:rPr>
              <a:t>-)</a:t>
            </a:r>
            <a:r>
              <a:rPr lang="en-US" sz="700" b="1" dirty="0" err="1">
                <a:solidFill>
                  <a:schemeClr val="tx1"/>
                </a:solidFill>
              </a:rPr>
              <a:t>Analyse</a:t>
            </a:r>
            <a:r>
              <a:rPr lang="en-US" sz="700" b="1" dirty="0">
                <a:solidFill>
                  <a:schemeClr val="tx1"/>
                </a:solidFill>
              </a:rPr>
              <a:t> </a:t>
            </a:r>
            <a:r>
              <a:rPr lang="en-US" sz="700" b="1" dirty="0" err="1">
                <a:solidFill>
                  <a:schemeClr val="tx1"/>
                </a:solidFill>
              </a:rPr>
              <a:t>producten</a:t>
            </a:r>
            <a:endParaRPr lang="en-US" sz="700" b="1" dirty="0">
              <a:solidFill>
                <a:schemeClr val="tx1"/>
              </a:solidFill>
            </a:endParaRPr>
          </a:p>
          <a:p>
            <a:pPr algn="ctr"/>
            <a:r>
              <a:rPr lang="en-US" sz="700" dirty="0" err="1">
                <a:solidFill>
                  <a:schemeClr val="tx1"/>
                </a:solidFill>
              </a:rPr>
              <a:t>Uit</a:t>
            </a:r>
            <a:r>
              <a:rPr lang="en-US" sz="700" dirty="0">
                <a:solidFill>
                  <a:schemeClr val="tx1"/>
                </a:solidFill>
              </a:rPr>
              <a:t> management </a:t>
            </a:r>
            <a:r>
              <a:rPr lang="en-US" sz="700" dirty="0" err="1">
                <a:solidFill>
                  <a:schemeClr val="tx1"/>
                </a:solidFill>
              </a:rPr>
              <a:t>informatie</a:t>
            </a:r>
            <a:r>
              <a:rPr lang="en-US" sz="700" dirty="0">
                <a:solidFill>
                  <a:schemeClr val="tx1"/>
                </a:solidFill>
              </a:rPr>
              <a:t> </a:t>
            </a:r>
            <a:r>
              <a:rPr lang="en-US" sz="700" dirty="0" err="1">
                <a:solidFill>
                  <a:schemeClr val="tx1"/>
                </a:solidFill>
              </a:rPr>
              <a:t>behoeften</a:t>
            </a:r>
            <a:r>
              <a:rPr lang="en-US" sz="700" dirty="0">
                <a:solidFill>
                  <a:schemeClr val="tx1"/>
                </a:solidFill>
              </a:rPr>
              <a:t> of </a:t>
            </a:r>
            <a:r>
              <a:rPr lang="en-US" sz="700" dirty="0" err="1">
                <a:solidFill>
                  <a:schemeClr val="tx1"/>
                </a:solidFill>
              </a:rPr>
              <a:t>vanuit</a:t>
            </a:r>
            <a:r>
              <a:rPr lang="en-US" sz="700" dirty="0">
                <a:solidFill>
                  <a:schemeClr val="tx1"/>
                </a:solidFill>
              </a:rPr>
              <a:t> de facilitator </a:t>
            </a:r>
            <a:r>
              <a:rPr lang="en-US" sz="700" dirty="0" err="1">
                <a:solidFill>
                  <a:schemeClr val="tx1"/>
                </a:solidFill>
              </a:rPr>
              <a:t>rol</a:t>
            </a:r>
            <a:r>
              <a:rPr lang="en-US" sz="700" dirty="0">
                <a:solidFill>
                  <a:schemeClr val="tx1"/>
                </a:solidFill>
              </a:rPr>
              <a:t> van analytics of science </a:t>
            </a:r>
            <a:r>
              <a:rPr lang="en-US" sz="700" dirty="0" err="1">
                <a:solidFill>
                  <a:schemeClr val="tx1"/>
                </a:solidFill>
              </a:rPr>
              <a:t>exercities</a:t>
            </a:r>
            <a:r>
              <a:rPr lang="en-US" sz="700" dirty="0">
                <a:solidFill>
                  <a:schemeClr val="tx1"/>
                </a:solidFill>
              </a:rPr>
              <a:t> </a:t>
            </a:r>
            <a:r>
              <a:rPr lang="en-US" sz="700" dirty="0" err="1">
                <a:solidFill>
                  <a:schemeClr val="tx1"/>
                </a:solidFill>
              </a:rPr>
              <a:t>ontstaan</a:t>
            </a:r>
            <a:r>
              <a:rPr lang="en-US" sz="700" dirty="0">
                <a:solidFill>
                  <a:schemeClr val="tx1"/>
                </a:solidFill>
              </a:rPr>
              <a:t> requirements </a:t>
            </a:r>
            <a:r>
              <a:rPr lang="en-US" sz="700" dirty="0" err="1">
                <a:solidFill>
                  <a:schemeClr val="tx1"/>
                </a:solidFill>
              </a:rPr>
              <a:t>voor</a:t>
            </a:r>
            <a:r>
              <a:rPr lang="en-US" sz="700" dirty="0">
                <a:solidFill>
                  <a:schemeClr val="tx1"/>
                </a:solidFill>
              </a:rPr>
              <a:t> </a:t>
            </a:r>
            <a:r>
              <a:rPr lang="en-US" sz="700" dirty="0" err="1">
                <a:solidFill>
                  <a:schemeClr val="tx1"/>
                </a:solidFill>
              </a:rPr>
              <a:t>producten</a:t>
            </a:r>
            <a:r>
              <a:rPr lang="en-US" sz="700" dirty="0">
                <a:solidFill>
                  <a:schemeClr val="tx1"/>
                </a:solidFill>
              </a:rPr>
              <a:t>. </a:t>
            </a:r>
            <a:r>
              <a:rPr lang="en-US" sz="700" dirty="0" err="1">
                <a:solidFill>
                  <a:schemeClr val="tx1"/>
                </a:solidFill>
              </a:rPr>
              <a:t>Regisseurs</a:t>
            </a:r>
            <a:r>
              <a:rPr lang="en-US" sz="700" dirty="0">
                <a:solidFill>
                  <a:schemeClr val="tx1"/>
                </a:solidFill>
              </a:rPr>
              <a:t> </a:t>
            </a:r>
            <a:r>
              <a:rPr lang="en-US" sz="700" dirty="0" err="1">
                <a:solidFill>
                  <a:schemeClr val="tx1"/>
                </a:solidFill>
              </a:rPr>
              <a:t>bepalen</a:t>
            </a:r>
            <a:r>
              <a:rPr lang="en-US" sz="700" dirty="0">
                <a:solidFill>
                  <a:schemeClr val="tx1"/>
                </a:solidFill>
              </a:rPr>
              <a:t> wat </a:t>
            </a:r>
            <a:r>
              <a:rPr lang="en-US" sz="700" dirty="0" err="1">
                <a:solidFill>
                  <a:schemeClr val="tx1"/>
                </a:solidFill>
              </a:rPr>
              <a:t>er</a:t>
            </a:r>
            <a:r>
              <a:rPr lang="en-US" sz="700" dirty="0">
                <a:solidFill>
                  <a:schemeClr val="tx1"/>
                </a:solidFill>
              </a:rPr>
              <a:t> in </a:t>
            </a:r>
            <a:r>
              <a:rPr lang="en-US" sz="700" dirty="0" err="1">
                <a:solidFill>
                  <a:schemeClr val="tx1"/>
                </a:solidFill>
              </a:rPr>
              <a:t>welke</a:t>
            </a:r>
            <a:r>
              <a:rPr lang="en-US" sz="700" dirty="0">
                <a:solidFill>
                  <a:schemeClr val="tx1"/>
                </a:solidFill>
              </a:rPr>
              <a:t> </a:t>
            </a:r>
            <a:r>
              <a:rPr lang="en-US" sz="700" dirty="0" err="1">
                <a:solidFill>
                  <a:schemeClr val="tx1"/>
                </a:solidFill>
              </a:rPr>
              <a:t>vorm</a:t>
            </a:r>
            <a:r>
              <a:rPr lang="en-US" sz="700" dirty="0">
                <a:solidFill>
                  <a:schemeClr val="tx1"/>
                </a:solidFill>
              </a:rPr>
              <a:t> productized </a:t>
            </a:r>
            <a:r>
              <a:rPr lang="en-US" sz="700" dirty="0" err="1">
                <a:solidFill>
                  <a:schemeClr val="tx1"/>
                </a:solidFill>
              </a:rPr>
              <a:t>wordt</a:t>
            </a:r>
            <a:r>
              <a:rPr lang="en-US" sz="700" dirty="0">
                <a:solidFill>
                  <a:schemeClr val="tx1"/>
                </a:solidFill>
              </a:rPr>
              <a:t>.</a:t>
            </a:r>
          </a:p>
        </p:txBody>
      </p:sp>
      <p:sp>
        <p:nvSpPr>
          <p:cNvPr id="98" name="Rounded Rectangle 97"/>
          <p:cNvSpPr/>
          <p:nvPr/>
        </p:nvSpPr>
        <p:spPr>
          <a:xfrm>
            <a:off x="396246" y="3184748"/>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err="1">
                <a:solidFill>
                  <a:schemeClr val="tx1"/>
                </a:solidFill>
              </a:rPr>
              <a:t>Logistieke</a:t>
            </a:r>
            <a:r>
              <a:rPr lang="en-US" sz="700" b="1" dirty="0">
                <a:solidFill>
                  <a:schemeClr val="tx1"/>
                </a:solidFill>
              </a:rPr>
              <a:t> trends &amp; benchmarks</a:t>
            </a:r>
            <a:endParaRPr lang="en-US" sz="700" dirty="0">
              <a:solidFill>
                <a:schemeClr val="tx1"/>
              </a:solidFill>
            </a:endParaRPr>
          </a:p>
          <a:p>
            <a:pPr algn="ctr"/>
            <a:r>
              <a:rPr lang="en-US" sz="700" dirty="0">
                <a:solidFill>
                  <a:schemeClr val="tx1"/>
                </a:solidFill>
              </a:rPr>
              <a:t>Met, </a:t>
            </a:r>
            <a:r>
              <a:rPr lang="en-US" sz="700" dirty="0" err="1">
                <a:solidFill>
                  <a:schemeClr val="tx1"/>
                </a:solidFill>
              </a:rPr>
              <a:t>voor</a:t>
            </a:r>
            <a:r>
              <a:rPr lang="en-US" sz="700" dirty="0">
                <a:solidFill>
                  <a:schemeClr val="tx1"/>
                </a:solidFill>
              </a:rPr>
              <a:t> </a:t>
            </a:r>
            <a:r>
              <a:rPr lang="en-US" sz="700" dirty="0" err="1">
                <a:solidFill>
                  <a:schemeClr val="tx1"/>
                </a:solidFill>
              </a:rPr>
              <a:t>en</a:t>
            </a:r>
            <a:r>
              <a:rPr lang="en-US" sz="700" dirty="0">
                <a:solidFill>
                  <a:schemeClr val="tx1"/>
                </a:solidFill>
              </a:rPr>
              <a:t> door de </a:t>
            </a:r>
            <a:r>
              <a:rPr lang="en-US" sz="700" dirty="0" err="1">
                <a:solidFill>
                  <a:schemeClr val="tx1"/>
                </a:solidFill>
              </a:rPr>
              <a:t>markt</a:t>
            </a:r>
            <a:r>
              <a:rPr lang="en-US" sz="700" dirty="0">
                <a:solidFill>
                  <a:schemeClr val="tx1"/>
                </a:solidFill>
              </a:rPr>
              <a:t> </a:t>
            </a:r>
            <a:r>
              <a:rPr lang="en-US" sz="700" dirty="0" err="1">
                <a:solidFill>
                  <a:schemeClr val="tx1"/>
                </a:solidFill>
              </a:rPr>
              <a:t>wordt</a:t>
            </a:r>
            <a:r>
              <a:rPr lang="en-US" sz="700" dirty="0">
                <a:solidFill>
                  <a:schemeClr val="tx1"/>
                </a:solidFill>
              </a:rPr>
              <a:t> continue </a:t>
            </a:r>
            <a:r>
              <a:rPr lang="en-US" sz="700" dirty="0" err="1">
                <a:solidFill>
                  <a:schemeClr val="tx1"/>
                </a:solidFill>
              </a:rPr>
              <a:t>bepaald</a:t>
            </a:r>
            <a:r>
              <a:rPr lang="en-US" sz="700" dirty="0">
                <a:solidFill>
                  <a:schemeClr val="tx1"/>
                </a:solidFill>
              </a:rPr>
              <a:t> </a:t>
            </a:r>
            <a:r>
              <a:rPr lang="en-US" sz="700" dirty="0" err="1">
                <a:solidFill>
                  <a:schemeClr val="tx1"/>
                </a:solidFill>
              </a:rPr>
              <a:t>welke</a:t>
            </a:r>
            <a:r>
              <a:rPr lang="en-US" sz="700" dirty="0">
                <a:solidFill>
                  <a:schemeClr val="tx1"/>
                </a:solidFill>
              </a:rPr>
              <a:t> trends </a:t>
            </a:r>
            <a:r>
              <a:rPr lang="en-US" sz="700" dirty="0" err="1">
                <a:solidFill>
                  <a:schemeClr val="tx1"/>
                </a:solidFill>
              </a:rPr>
              <a:t>er</a:t>
            </a:r>
            <a:r>
              <a:rPr lang="en-US" sz="700" dirty="0">
                <a:solidFill>
                  <a:schemeClr val="tx1"/>
                </a:solidFill>
              </a:rPr>
              <a:t> </a:t>
            </a:r>
            <a:r>
              <a:rPr lang="en-US" sz="700" dirty="0" err="1">
                <a:solidFill>
                  <a:schemeClr val="tx1"/>
                </a:solidFill>
              </a:rPr>
              <a:t>zijn</a:t>
            </a:r>
            <a:r>
              <a:rPr lang="en-US" sz="700" dirty="0">
                <a:solidFill>
                  <a:schemeClr val="tx1"/>
                </a:solidFill>
              </a:rPr>
              <a:t>, </a:t>
            </a:r>
            <a:r>
              <a:rPr lang="en-US" sz="700" dirty="0" err="1">
                <a:solidFill>
                  <a:schemeClr val="tx1"/>
                </a:solidFill>
              </a:rPr>
              <a:t>welke</a:t>
            </a:r>
            <a:r>
              <a:rPr lang="en-US" sz="700" dirty="0">
                <a:solidFill>
                  <a:schemeClr val="tx1"/>
                </a:solidFill>
              </a:rPr>
              <a:t> </a:t>
            </a:r>
            <a:r>
              <a:rPr lang="en-US" sz="700" dirty="0" err="1">
                <a:solidFill>
                  <a:schemeClr val="tx1"/>
                </a:solidFill>
              </a:rPr>
              <a:t>doelstellingen</a:t>
            </a:r>
            <a:r>
              <a:rPr lang="en-US" sz="700" dirty="0">
                <a:solidFill>
                  <a:schemeClr val="tx1"/>
                </a:solidFill>
              </a:rPr>
              <a:t> </a:t>
            </a:r>
            <a:r>
              <a:rPr lang="en-US" sz="700" dirty="0" err="1">
                <a:solidFill>
                  <a:schemeClr val="tx1"/>
                </a:solidFill>
              </a:rPr>
              <a:t>er</a:t>
            </a:r>
            <a:r>
              <a:rPr lang="en-US" sz="700" dirty="0">
                <a:solidFill>
                  <a:schemeClr val="tx1"/>
                </a:solidFill>
              </a:rPr>
              <a:t> </a:t>
            </a:r>
            <a:r>
              <a:rPr lang="en-US" sz="700" dirty="0" err="1">
                <a:solidFill>
                  <a:schemeClr val="tx1"/>
                </a:solidFill>
              </a:rPr>
              <a:t>zijn</a:t>
            </a:r>
            <a:r>
              <a:rPr lang="en-US" sz="700" dirty="0">
                <a:solidFill>
                  <a:schemeClr val="tx1"/>
                </a:solidFill>
              </a:rPr>
              <a:t>, </a:t>
            </a:r>
            <a:r>
              <a:rPr lang="en-US" sz="700" dirty="0" err="1">
                <a:solidFill>
                  <a:schemeClr val="tx1"/>
                </a:solidFill>
              </a:rPr>
              <a:t>en</a:t>
            </a:r>
            <a:r>
              <a:rPr lang="en-US" sz="700" dirty="0">
                <a:solidFill>
                  <a:schemeClr val="tx1"/>
                </a:solidFill>
              </a:rPr>
              <a:t> wat de </a:t>
            </a:r>
            <a:r>
              <a:rPr lang="en-US" sz="700" dirty="0" err="1">
                <a:solidFill>
                  <a:schemeClr val="tx1"/>
                </a:solidFill>
              </a:rPr>
              <a:t>relevantie</a:t>
            </a:r>
            <a:r>
              <a:rPr lang="en-US" sz="700" dirty="0">
                <a:solidFill>
                  <a:schemeClr val="tx1"/>
                </a:solidFill>
              </a:rPr>
              <a:t> is </a:t>
            </a:r>
            <a:r>
              <a:rPr lang="en-US" sz="700" dirty="0" err="1">
                <a:solidFill>
                  <a:schemeClr val="tx1"/>
                </a:solidFill>
              </a:rPr>
              <a:t>voor</a:t>
            </a:r>
            <a:r>
              <a:rPr lang="en-US" sz="700" dirty="0">
                <a:solidFill>
                  <a:schemeClr val="tx1"/>
                </a:solidFill>
              </a:rPr>
              <a:t> de </a:t>
            </a:r>
            <a:r>
              <a:rPr lang="en-US" sz="700" dirty="0" err="1">
                <a:solidFill>
                  <a:schemeClr val="tx1"/>
                </a:solidFill>
              </a:rPr>
              <a:t>deelnemende</a:t>
            </a:r>
            <a:r>
              <a:rPr lang="en-US" sz="700" dirty="0">
                <a:solidFill>
                  <a:schemeClr val="tx1"/>
                </a:solidFill>
              </a:rPr>
              <a:t> </a:t>
            </a:r>
            <a:r>
              <a:rPr lang="en-US" sz="700" dirty="0" err="1">
                <a:solidFill>
                  <a:schemeClr val="tx1"/>
                </a:solidFill>
              </a:rPr>
              <a:t>ketenpartijen</a:t>
            </a:r>
            <a:r>
              <a:rPr lang="en-US" sz="700" dirty="0">
                <a:solidFill>
                  <a:schemeClr val="tx1"/>
                </a:solidFill>
              </a:rPr>
              <a:t>.</a:t>
            </a:r>
          </a:p>
        </p:txBody>
      </p:sp>
      <p:sp>
        <p:nvSpPr>
          <p:cNvPr id="99" name="Rounded Rectangle 98"/>
          <p:cNvSpPr/>
          <p:nvPr/>
        </p:nvSpPr>
        <p:spPr>
          <a:xfrm>
            <a:off x="3069756" y="1021540"/>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a:solidFill>
                  <a:schemeClr val="tx1"/>
                </a:solidFill>
              </a:rPr>
              <a:t>Data Governance board</a:t>
            </a:r>
          </a:p>
          <a:p>
            <a:pPr algn="ctr"/>
            <a:r>
              <a:rPr lang="en-US" sz="700" dirty="0">
                <a:solidFill>
                  <a:schemeClr val="tx1"/>
                </a:solidFill>
              </a:rPr>
              <a:t>In de data governance board </a:t>
            </a:r>
            <a:r>
              <a:rPr lang="en-US" sz="700" dirty="0" err="1">
                <a:solidFill>
                  <a:schemeClr val="tx1"/>
                </a:solidFill>
              </a:rPr>
              <a:t>nemen</a:t>
            </a:r>
            <a:r>
              <a:rPr lang="en-US" sz="700" dirty="0">
                <a:solidFill>
                  <a:schemeClr val="tx1"/>
                </a:solidFill>
              </a:rPr>
              <a:t> </a:t>
            </a:r>
            <a:r>
              <a:rPr lang="en-US" sz="700" dirty="0" err="1">
                <a:solidFill>
                  <a:schemeClr val="tx1"/>
                </a:solidFill>
              </a:rPr>
              <a:t>leden</a:t>
            </a:r>
            <a:r>
              <a:rPr lang="en-US" sz="700" dirty="0">
                <a:solidFill>
                  <a:schemeClr val="tx1"/>
                </a:solidFill>
              </a:rPr>
              <a:t> van </a:t>
            </a:r>
            <a:r>
              <a:rPr lang="en-US" sz="700" dirty="0" err="1">
                <a:solidFill>
                  <a:schemeClr val="tx1"/>
                </a:solidFill>
              </a:rPr>
              <a:t>klanten</a:t>
            </a:r>
            <a:r>
              <a:rPr lang="en-US" sz="700" dirty="0">
                <a:solidFill>
                  <a:schemeClr val="tx1"/>
                </a:solidFill>
              </a:rPr>
              <a:t> of </a:t>
            </a:r>
            <a:r>
              <a:rPr lang="en-US" sz="700" dirty="0" err="1">
                <a:solidFill>
                  <a:schemeClr val="tx1"/>
                </a:solidFill>
              </a:rPr>
              <a:t>klantgroepen</a:t>
            </a:r>
            <a:r>
              <a:rPr lang="en-US" sz="700" dirty="0">
                <a:solidFill>
                  <a:schemeClr val="tx1"/>
                </a:solidFill>
              </a:rPr>
              <a:t> </a:t>
            </a:r>
            <a:r>
              <a:rPr lang="en-US" sz="700" dirty="0" err="1">
                <a:solidFill>
                  <a:schemeClr val="tx1"/>
                </a:solidFill>
              </a:rPr>
              <a:t>deel</a:t>
            </a:r>
            <a:r>
              <a:rPr lang="en-US" sz="700" dirty="0">
                <a:solidFill>
                  <a:schemeClr val="tx1"/>
                </a:solidFill>
              </a:rPr>
              <a:t>, </a:t>
            </a:r>
            <a:r>
              <a:rPr lang="en-US" sz="700" dirty="0" err="1">
                <a:solidFill>
                  <a:schemeClr val="tx1"/>
                </a:solidFill>
              </a:rPr>
              <a:t>Cargonaut</a:t>
            </a:r>
            <a:r>
              <a:rPr lang="en-US" sz="700" dirty="0">
                <a:solidFill>
                  <a:schemeClr val="tx1"/>
                </a:solidFill>
              </a:rPr>
              <a:t>, </a:t>
            </a:r>
            <a:r>
              <a:rPr lang="en-US" sz="700" dirty="0" err="1">
                <a:solidFill>
                  <a:schemeClr val="tx1"/>
                </a:solidFill>
              </a:rPr>
              <a:t>Portbase</a:t>
            </a:r>
            <a:r>
              <a:rPr lang="en-US" sz="700" dirty="0">
                <a:solidFill>
                  <a:schemeClr val="tx1"/>
                </a:solidFill>
              </a:rPr>
              <a:t>, </a:t>
            </a:r>
            <a:r>
              <a:rPr lang="en-US" sz="700" dirty="0" err="1">
                <a:solidFill>
                  <a:schemeClr val="tx1"/>
                </a:solidFill>
              </a:rPr>
              <a:t>Douane</a:t>
            </a:r>
            <a:r>
              <a:rPr lang="en-US" sz="700" dirty="0">
                <a:solidFill>
                  <a:schemeClr val="tx1"/>
                </a:solidFill>
              </a:rPr>
              <a:t>, </a:t>
            </a:r>
            <a:r>
              <a:rPr lang="en-US" sz="700" dirty="0" err="1">
                <a:solidFill>
                  <a:schemeClr val="tx1"/>
                </a:solidFill>
              </a:rPr>
              <a:t>en</a:t>
            </a:r>
            <a:r>
              <a:rPr lang="en-US" sz="700" dirty="0">
                <a:solidFill>
                  <a:schemeClr val="tx1"/>
                </a:solidFill>
              </a:rPr>
              <a:t> </a:t>
            </a:r>
            <a:r>
              <a:rPr lang="en-US" sz="700" dirty="0" err="1">
                <a:solidFill>
                  <a:schemeClr val="tx1"/>
                </a:solidFill>
              </a:rPr>
              <a:t>evt</a:t>
            </a:r>
            <a:r>
              <a:rPr lang="en-US" sz="700" dirty="0">
                <a:solidFill>
                  <a:schemeClr val="tx1"/>
                </a:solidFill>
              </a:rPr>
              <a:t> </a:t>
            </a:r>
            <a:r>
              <a:rPr lang="en-US" sz="700" dirty="0" err="1">
                <a:solidFill>
                  <a:schemeClr val="tx1"/>
                </a:solidFill>
              </a:rPr>
              <a:t>andere</a:t>
            </a:r>
            <a:r>
              <a:rPr lang="en-US" sz="700" dirty="0">
                <a:solidFill>
                  <a:schemeClr val="tx1"/>
                </a:solidFill>
              </a:rPr>
              <a:t> stakeholders (NLIP). </a:t>
            </a:r>
            <a:r>
              <a:rPr lang="en-US" sz="700" dirty="0" err="1">
                <a:solidFill>
                  <a:schemeClr val="tx1"/>
                </a:solidFill>
              </a:rPr>
              <a:t>Hier</a:t>
            </a:r>
            <a:r>
              <a:rPr lang="en-US" sz="700" dirty="0">
                <a:solidFill>
                  <a:schemeClr val="tx1"/>
                </a:solidFill>
              </a:rPr>
              <a:t> </a:t>
            </a:r>
            <a:r>
              <a:rPr lang="en-US" sz="700" dirty="0" err="1">
                <a:solidFill>
                  <a:schemeClr val="tx1"/>
                </a:solidFill>
              </a:rPr>
              <a:t>worden</a:t>
            </a:r>
            <a:r>
              <a:rPr lang="en-US" sz="700" dirty="0">
                <a:solidFill>
                  <a:schemeClr val="tx1"/>
                </a:solidFill>
              </a:rPr>
              <a:t> </a:t>
            </a:r>
            <a:r>
              <a:rPr lang="en-US" sz="700" dirty="0" err="1">
                <a:solidFill>
                  <a:schemeClr val="tx1"/>
                </a:solidFill>
              </a:rPr>
              <a:t>informatie</a:t>
            </a:r>
            <a:r>
              <a:rPr lang="en-US" sz="700" dirty="0">
                <a:solidFill>
                  <a:schemeClr val="tx1"/>
                </a:solidFill>
              </a:rPr>
              <a:t> </a:t>
            </a:r>
            <a:r>
              <a:rPr lang="en-US" sz="700" dirty="0" err="1">
                <a:solidFill>
                  <a:schemeClr val="tx1"/>
                </a:solidFill>
              </a:rPr>
              <a:t>strategiën</a:t>
            </a:r>
            <a:r>
              <a:rPr lang="en-US" sz="700" dirty="0">
                <a:solidFill>
                  <a:schemeClr val="tx1"/>
                </a:solidFill>
              </a:rPr>
              <a:t> </a:t>
            </a:r>
            <a:r>
              <a:rPr lang="en-US" sz="700" dirty="0" err="1">
                <a:solidFill>
                  <a:schemeClr val="tx1"/>
                </a:solidFill>
              </a:rPr>
              <a:t>geformaliseerd</a:t>
            </a:r>
            <a:r>
              <a:rPr lang="en-US" sz="700" dirty="0">
                <a:solidFill>
                  <a:schemeClr val="tx1"/>
                </a:solidFill>
              </a:rPr>
              <a:t> </a:t>
            </a:r>
            <a:r>
              <a:rPr lang="en-US" sz="700" dirty="0" err="1">
                <a:solidFill>
                  <a:schemeClr val="tx1"/>
                </a:solidFill>
              </a:rPr>
              <a:t>en</a:t>
            </a:r>
            <a:r>
              <a:rPr lang="en-US" sz="700" dirty="0">
                <a:solidFill>
                  <a:schemeClr val="tx1"/>
                </a:solidFill>
              </a:rPr>
              <a:t> de </a:t>
            </a:r>
            <a:r>
              <a:rPr lang="en-US" sz="700" dirty="0" err="1">
                <a:solidFill>
                  <a:schemeClr val="tx1"/>
                </a:solidFill>
              </a:rPr>
              <a:t>kwaliteit</a:t>
            </a:r>
            <a:r>
              <a:rPr lang="en-US" sz="700" dirty="0">
                <a:solidFill>
                  <a:schemeClr val="tx1"/>
                </a:solidFill>
              </a:rPr>
              <a:t> van de </a:t>
            </a:r>
            <a:r>
              <a:rPr lang="en-US" sz="700" dirty="0" err="1">
                <a:solidFill>
                  <a:schemeClr val="tx1"/>
                </a:solidFill>
              </a:rPr>
              <a:t>kerncompetentie</a:t>
            </a:r>
            <a:r>
              <a:rPr lang="en-US" sz="700" dirty="0">
                <a:solidFill>
                  <a:schemeClr val="tx1"/>
                </a:solidFill>
              </a:rPr>
              <a:t> </a:t>
            </a:r>
            <a:r>
              <a:rPr lang="en-US" sz="700" dirty="0" err="1">
                <a:solidFill>
                  <a:schemeClr val="tx1"/>
                </a:solidFill>
              </a:rPr>
              <a:t>bewaakt</a:t>
            </a:r>
            <a:r>
              <a:rPr lang="en-US" sz="700" dirty="0">
                <a:solidFill>
                  <a:schemeClr val="tx1"/>
                </a:solidFill>
              </a:rPr>
              <a:t>.</a:t>
            </a:r>
          </a:p>
        </p:txBody>
      </p:sp>
      <p:sp>
        <p:nvSpPr>
          <p:cNvPr id="100" name="Rounded Rectangle 99"/>
          <p:cNvSpPr/>
          <p:nvPr/>
        </p:nvSpPr>
        <p:spPr>
          <a:xfrm>
            <a:off x="4961861" y="1034006"/>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a:solidFill>
                  <a:schemeClr val="tx1"/>
                </a:solidFill>
              </a:rPr>
              <a:t>Analytics Facilitators</a:t>
            </a:r>
          </a:p>
          <a:p>
            <a:pPr algn="ctr"/>
            <a:r>
              <a:rPr lang="en-US" sz="700" dirty="0">
                <a:solidFill>
                  <a:schemeClr val="tx1"/>
                </a:solidFill>
              </a:rPr>
              <a:t>In </a:t>
            </a:r>
            <a:r>
              <a:rPr lang="en-US" sz="700" dirty="0" err="1">
                <a:solidFill>
                  <a:schemeClr val="tx1"/>
                </a:solidFill>
              </a:rPr>
              <a:t>rol</a:t>
            </a:r>
            <a:r>
              <a:rPr lang="en-US" sz="700" dirty="0">
                <a:solidFill>
                  <a:schemeClr val="tx1"/>
                </a:solidFill>
              </a:rPr>
              <a:t> van facilitator </a:t>
            </a:r>
            <a:r>
              <a:rPr lang="en-US" sz="700" dirty="0" err="1">
                <a:solidFill>
                  <a:schemeClr val="tx1"/>
                </a:solidFill>
              </a:rPr>
              <a:t>worden</a:t>
            </a:r>
            <a:r>
              <a:rPr lang="en-US" sz="700" dirty="0">
                <a:solidFill>
                  <a:schemeClr val="tx1"/>
                </a:solidFill>
              </a:rPr>
              <a:t> (</a:t>
            </a:r>
            <a:r>
              <a:rPr lang="en-US" sz="700" dirty="0" err="1">
                <a:solidFill>
                  <a:schemeClr val="tx1"/>
                </a:solidFill>
              </a:rPr>
              <a:t>groepen</a:t>
            </a:r>
            <a:r>
              <a:rPr lang="en-US" sz="700" dirty="0">
                <a:solidFill>
                  <a:schemeClr val="tx1"/>
                </a:solidFill>
              </a:rPr>
              <a:t> van) </a:t>
            </a:r>
            <a:r>
              <a:rPr lang="en-US" sz="700" dirty="0" err="1">
                <a:solidFill>
                  <a:schemeClr val="tx1"/>
                </a:solidFill>
              </a:rPr>
              <a:t>klanten</a:t>
            </a:r>
            <a:r>
              <a:rPr lang="en-US" sz="700" dirty="0">
                <a:solidFill>
                  <a:schemeClr val="tx1"/>
                </a:solidFill>
              </a:rPr>
              <a:t> </a:t>
            </a:r>
            <a:r>
              <a:rPr lang="en-US" sz="700" dirty="0" err="1">
                <a:solidFill>
                  <a:schemeClr val="tx1"/>
                </a:solidFill>
              </a:rPr>
              <a:t>gestimuleerd</a:t>
            </a:r>
            <a:r>
              <a:rPr lang="en-US" sz="700" dirty="0">
                <a:solidFill>
                  <a:schemeClr val="tx1"/>
                </a:solidFill>
              </a:rPr>
              <a:t> om in </a:t>
            </a:r>
            <a:r>
              <a:rPr lang="en-US" sz="700" dirty="0" err="1">
                <a:solidFill>
                  <a:schemeClr val="tx1"/>
                </a:solidFill>
              </a:rPr>
              <a:t>een</a:t>
            </a:r>
            <a:r>
              <a:rPr lang="en-US" sz="700" dirty="0">
                <a:solidFill>
                  <a:schemeClr val="tx1"/>
                </a:solidFill>
              </a:rPr>
              <a:t> </a:t>
            </a:r>
            <a:r>
              <a:rPr lang="en-US" sz="700" dirty="0" err="1">
                <a:solidFill>
                  <a:schemeClr val="tx1"/>
                </a:solidFill>
              </a:rPr>
              <a:t>veilige</a:t>
            </a:r>
            <a:r>
              <a:rPr lang="en-US" sz="700" dirty="0">
                <a:solidFill>
                  <a:schemeClr val="tx1"/>
                </a:solidFill>
              </a:rPr>
              <a:t> </a:t>
            </a:r>
            <a:r>
              <a:rPr lang="en-US" sz="700" dirty="0" err="1">
                <a:solidFill>
                  <a:schemeClr val="tx1"/>
                </a:solidFill>
              </a:rPr>
              <a:t>omgeving</a:t>
            </a:r>
            <a:r>
              <a:rPr lang="en-US" sz="700" dirty="0">
                <a:solidFill>
                  <a:schemeClr val="tx1"/>
                </a:solidFill>
              </a:rPr>
              <a:t> met data analytics </a:t>
            </a:r>
            <a:r>
              <a:rPr lang="en-US" sz="700" dirty="0" err="1">
                <a:solidFill>
                  <a:schemeClr val="tx1"/>
                </a:solidFill>
              </a:rPr>
              <a:t>en</a:t>
            </a:r>
            <a:r>
              <a:rPr lang="en-US" sz="700" dirty="0">
                <a:solidFill>
                  <a:schemeClr val="tx1"/>
                </a:solidFill>
              </a:rPr>
              <a:t> data science </a:t>
            </a:r>
            <a:r>
              <a:rPr lang="en-US" sz="700" dirty="0" err="1">
                <a:solidFill>
                  <a:schemeClr val="tx1"/>
                </a:solidFill>
              </a:rPr>
              <a:t>technieken</a:t>
            </a:r>
            <a:r>
              <a:rPr lang="en-US" sz="700" dirty="0">
                <a:solidFill>
                  <a:schemeClr val="tx1"/>
                </a:solidFill>
              </a:rPr>
              <a:t> </a:t>
            </a:r>
            <a:r>
              <a:rPr lang="en-US" sz="700" dirty="0" err="1">
                <a:solidFill>
                  <a:schemeClr val="tx1"/>
                </a:solidFill>
              </a:rPr>
              <a:t>te</a:t>
            </a:r>
            <a:r>
              <a:rPr lang="en-US" sz="700" dirty="0">
                <a:solidFill>
                  <a:schemeClr val="tx1"/>
                </a:solidFill>
              </a:rPr>
              <a:t> </a:t>
            </a:r>
            <a:r>
              <a:rPr lang="en-US" sz="700" dirty="0" err="1">
                <a:solidFill>
                  <a:schemeClr val="tx1"/>
                </a:solidFill>
              </a:rPr>
              <a:t>experimenteren</a:t>
            </a:r>
            <a:r>
              <a:rPr lang="en-US" sz="700" dirty="0">
                <a:solidFill>
                  <a:schemeClr val="tx1"/>
                </a:solidFill>
              </a:rPr>
              <a:t>. </a:t>
            </a:r>
            <a:r>
              <a:rPr lang="en-US" sz="700" dirty="0" err="1">
                <a:solidFill>
                  <a:schemeClr val="tx1"/>
                </a:solidFill>
              </a:rPr>
              <a:t>Resultaten</a:t>
            </a:r>
            <a:r>
              <a:rPr lang="en-US" sz="700" dirty="0">
                <a:solidFill>
                  <a:schemeClr val="tx1"/>
                </a:solidFill>
              </a:rPr>
              <a:t> </a:t>
            </a:r>
            <a:r>
              <a:rPr lang="en-US" sz="700" dirty="0" err="1">
                <a:solidFill>
                  <a:schemeClr val="tx1"/>
                </a:solidFill>
              </a:rPr>
              <a:t>leiden</a:t>
            </a:r>
            <a:r>
              <a:rPr lang="en-US" sz="700" dirty="0">
                <a:solidFill>
                  <a:schemeClr val="tx1"/>
                </a:solidFill>
              </a:rPr>
              <a:t> tot </a:t>
            </a:r>
            <a:r>
              <a:rPr lang="en-US" sz="700" dirty="0" err="1">
                <a:solidFill>
                  <a:schemeClr val="tx1"/>
                </a:solidFill>
              </a:rPr>
              <a:t>producten</a:t>
            </a:r>
            <a:r>
              <a:rPr lang="en-US" sz="700" dirty="0">
                <a:solidFill>
                  <a:schemeClr val="tx1"/>
                </a:solidFill>
              </a:rPr>
              <a:t> </a:t>
            </a:r>
            <a:r>
              <a:rPr lang="en-US" sz="700" dirty="0" err="1">
                <a:solidFill>
                  <a:schemeClr val="tx1"/>
                </a:solidFill>
              </a:rPr>
              <a:t>en</a:t>
            </a:r>
            <a:r>
              <a:rPr lang="en-US" sz="700" dirty="0">
                <a:solidFill>
                  <a:schemeClr val="tx1"/>
                </a:solidFill>
              </a:rPr>
              <a:t>/of </a:t>
            </a:r>
            <a:r>
              <a:rPr lang="en-US" sz="700" dirty="0" err="1">
                <a:solidFill>
                  <a:schemeClr val="tx1"/>
                </a:solidFill>
              </a:rPr>
              <a:t>elementen</a:t>
            </a:r>
            <a:r>
              <a:rPr lang="en-US" sz="700" dirty="0">
                <a:solidFill>
                  <a:schemeClr val="tx1"/>
                </a:solidFill>
              </a:rPr>
              <a:t> in de </a:t>
            </a:r>
            <a:r>
              <a:rPr lang="en-US" sz="700" dirty="0" err="1">
                <a:solidFill>
                  <a:schemeClr val="tx1"/>
                </a:solidFill>
              </a:rPr>
              <a:t>informatie</a:t>
            </a:r>
            <a:r>
              <a:rPr lang="en-US" sz="700" dirty="0">
                <a:solidFill>
                  <a:schemeClr val="tx1"/>
                </a:solidFill>
              </a:rPr>
              <a:t> </a:t>
            </a:r>
            <a:r>
              <a:rPr lang="en-US" sz="700" dirty="0" err="1">
                <a:solidFill>
                  <a:schemeClr val="tx1"/>
                </a:solidFill>
              </a:rPr>
              <a:t>strategie</a:t>
            </a:r>
            <a:r>
              <a:rPr lang="en-US" sz="700" dirty="0">
                <a:solidFill>
                  <a:schemeClr val="tx1"/>
                </a:solidFill>
              </a:rPr>
              <a:t>.</a:t>
            </a:r>
          </a:p>
        </p:txBody>
      </p:sp>
      <p:sp>
        <p:nvSpPr>
          <p:cNvPr id="101" name="Rounded Rectangle 100"/>
          <p:cNvSpPr/>
          <p:nvPr/>
        </p:nvSpPr>
        <p:spPr>
          <a:xfrm>
            <a:off x="396246" y="2273654"/>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err="1">
                <a:solidFill>
                  <a:schemeClr val="tx1"/>
                </a:solidFill>
              </a:rPr>
              <a:t>Logistieke</a:t>
            </a:r>
            <a:r>
              <a:rPr lang="en-US" sz="700" b="1" dirty="0">
                <a:solidFill>
                  <a:schemeClr val="tx1"/>
                </a:solidFill>
              </a:rPr>
              <a:t> Management </a:t>
            </a:r>
            <a:r>
              <a:rPr lang="en-US" sz="700" b="1" dirty="0" err="1">
                <a:solidFill>
                  <a:schemeClr val="tx1"/>
                </a:solidFill>
              </a:rPr>
              <a:t>Informatie</a:t>
            </a:r>
            <a:endParaRPr lang="en-US" sz="700" b="1" dirty="0">
              <a:solidFill>
                <a:schemeClr val="tx1"/>
              </a:solidFill>
            </a:endParaRPr>
          </a:p>
          <a:p>
            <a:pPr algn="ctr"/>
            <a:r>
              <a:rPr lang="en-US" sz="700" dirty="0">
                <a:solidFill>
                  <a:schemeClr val="tx1"/>
                </a:solidFill>
              </a:rPr>
              <a:t>Op basis van </a:t>
            </a:r>
            <a:r>
              <a:rPr lang="en-US" sz="700" dirty="0" err="1">
                <a:solidFill>
                  <a:schemeClr val="tx1"/>
                </a:solidFill>
              </a:rPr>
              <a:t>een</a:t>
            </a:r>
            <a:r>
              <a:rPr lang="en-US" sz="700" dirty="0">
                <a:solidFill>
                  <a:schemeClr val="tx1"/>
                </a:solidFill>
              </a:rPr>
              <a:t> </a:t>
            </a:r>
            <a:r>
              <a:rPr lang="en-US" sz="700" dirty="0" err="1">
                <a:solidFill>
                  <a:schemeClr val="tx1"/>
                </a:solidFill>
              </a:rPr>
              <a:t>informatie</a:t>
            </a:r>
            <a:r>
              <a:rPr lang="en-US" sz="700" dirty="0">
                <a:solidFill>
                  <a:schemeClr val="tx1"/>
                </a:solidFill>
              </a:rPr>
              <a:t> </a:t>
            </a:r>
            <a:r>
              <a:rPr lang="en-US" sz="700" dirty="0" err="1">
                <a:solidFill>
                  <a:schemeClr val="tx1"/>
                </a:solidFill>
              </a:rPr>
              <a:t>strategie</a:t>
            </a:r>
            <a:r>
              <a:rPr lang="en-US" sz="700" dirty="0">
                <a:solidFill>
                  <a:schemeClr val="tx1"/>
                </a:solidFill>
              </a:rPr>
              <a:t> </a:t>
            </a:r>
            <a:r>
              <a:rPr lang="en-US" sz="700" dirty="0" err="1">
                <a:solidFill>
                  <a:schemeClr val="tx1"/>
                </a:solidFill>
              </a:rPr>
              <a:t>wordt</a:t>
            </a:r>
            <a:r>
              <a:rPr lang="en-US" sz="700" dirty="0">
                <a:solidFill>
                  <a:schemeClr val="tx1"/>
                </a:solidFill>
              </a:rPr>
              <a:t> </a:t>
            </a:r>
            <a:r>
              <a:rPr lang="en-US" sz="700" dirty="0" err="1">
                <a:solidFill>
                  <a:schemeClr val="tx1"/>
                </a:solidFill>
              </a:rPr>
              <a:t>vastgesteld</a:t>
            </a:r>
            <a:r>
              <a:rPr lang="en-US" sz="700" dirty="0">
                <a:solidFill>
                  <a:schemeClr val="tx1"/>
                </a:solidFill>
              </a:rPr>
              <a:t> hoe management </a:t>
            </a:r>
            <a:r>
              <a:rPr lang="en-US" sz="700" dirty="0" err="1">
                <a:solidFill>
                  <a:schemeClr val="tx1"/>
                </a:solidFill>
              </a:rPr>
              <a:t>informatie</a:t>
            </a:r>
            <a:r>
              <a:rPr lang="en-US" sz="700" dirty="0">
                <a:solidFill>
                  <a:schemeClr val="tx1"/>
                </a:solidFill>
              </a:rPr>
              <a:t> </a:t>
            </a:r>
            <a:r>
              <a:rPr lang="en-US" sz="700" dirty="0" err="1">
                <a:solidFill>
                  <a:schemeClr val="tx1"/>
                </a:solidFill>
              </a:rPr>
              <a:t>eruit</a:t>
            </a:r>
            <a:r>
              <a:rPr lang="en-US" sz="700" dirty="0">
                <a:solidFill>
                  <a:schemeClr val="tx1"/>
                </a:solidFill>
              </a:rPr>
              <a:t> </a:t>
            </a:r>
            <a:r>
              <a:rPr lang="en-US" sz="700" dirty="0" err="1">
                <a:solidFill>
                  <a:schemeClr val="tx1"/>
                </a:solidFill>
              </a:rPr>
              <a:t>moet</a:t>
            </a:r>
            <a:r>
              <a:rPr lang="en-US" sz="700" dirty="0">
                <a:solidFill>
                  <a:schemeClr val="tx1"/>
                </a:solidFill>
              </a:rPr>
              <a:t> </a:t>
            </a:r>
            <a:r>
              <a:rPr lang="en-US" sz="700" dirty="0" err="1">
                <a:solidFill>
                  <a:schemeClr val="tx1"/>
                </a:solidFill>
              </a:rPr>
              <a:t>zien</a:t>
            </a:r>
            <a:r>
              <a:rPr lang="en-US" sz="700" dirty="0">
                <a:solidFill>
                  <a:schemeClr val="tx1"/>
                </a:solidFill>
              </a:rPr>
              <a:t> om </a:t>
            </a:r>
            <a:r>
              <a:rPr lang="en-US" sz="700" dirty="0" err="1">
                <a:solidFill>
                  <a:schemeClr val="tx1"/>
                </a:solidFill>
              </a:rPr>
              <a:t>sturing</a:t>
            </a:r>
            <a:r>
              <a:rPr lang="en-US" sz="700" dirty="0">
                <a:solidFill>
                  <a:schemeClr val="tx1"/>
                </a:solidFill>
              </a:rPr>
              <a:t> </a:t>
            </a:r>
            <a:r>
              <a:rPr lang="en-US" sz="700" dirty="0" err="1">
                <a:solidFill>
                  <a:schemeClr val="tx1"/>
                </a:solidFill>
              </a:rPr>
              <a:t>te</a:t>
            </a:r>
            <a:r>
              <a:rPr lang="en-US" sz="700" dirty="0">
                <a:solidFill>
                  <a:schemeClr val="tx1"/>
                </a:solidFill>
              </a:rPr>
              <a:t> </a:t>
            </a:r>
            <a:r>
              <a:rPr lang="en-US" sz="700" dirty="0" err="1">
                <a:solidFill>
                  <a:schemeClr val="tx1"/>
                </a:solidFill>
              </a:rPr>
              <a:t>faciliteren</a:t>
            </a:r>
            <a:r>
              <a:rPr lang="en-US" sz="700" dirty="0">
                <a:solidFill>
                  <a:schemeClr val="tx1"/>
                </a:solidFill>
              </a:rPr>
              <a:t>.</a:t>
            </a:r>
          </a:p>
        </p:txBody>
      </p:sp>
      <p:sp>
        <p:nvSpPr>
          <p:cNvPr id="102" name="Rounded Rectangle 101"/>
          <p:cNvSpPr/>
          <p:nvPr/>
        </p:nvSpPr>
        <p:spPr>
          <a:xfrm>
            <a:off x="1175761" y="1018156"/>
            <a:ext cx="1895885" cy="91784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700" b="1" dirty="0" err="1">
                <a:solidFill>
                  <a:schemeClr val="tx1"/>
                </a:solidFill>
              </a:rPr>
              <a:t>Informatie</a:t>
            </a:r>
            <a:r>
              <a:rPr lang="en-US" sz="700" b="1" dirty="0">
                <a:solidFill>
                  <a:schemeClr val="tx1"/>
                </a:solidFill>
              </a:rPr>
              <a:t> </a:t>
            </a:r>
            <a:r>
              <a:rPr lang="en-US" sz="700" b="1" dirty="0" err="1">
                <a:solidFill>
                  <a:schemeClr val="tx1"/>
                </a:solidFill>
              </a:rPr>
              <a:t>strategie</a:t>
            </a:r>
            <a:r>
              <a:rPr lang="en-US" sz="700" b="1" dirty="0">
                <a:solidFill>
                  <a:schemeClr val="tx1"/>
                </a:solidFill>
              </a:rPr>
              <a:t> </a:t>
            </a:r>
            <a:r>
              <a:rPr lang="en-US" sz="700" b="1" dirty="0" err="1">
                <a:solidFill>
                  <a:schemeClr val="tx1"/>
                </a:solidFill>
              </a:rPr>
              <a:t>ontwikkeling</a:t>
            </a:r>
            <a:endParaRPr lang="en-US" sz="700" b="1" dirty="0">
              <a:solidFill>
                <a:schemeClr val="tx1"/>
              </a:solidFill>
            </a:endParaRPr>
          </a:p>
          <a:p>
            <a:pPr algn="ctr"/>
            <a:r>
              <a:rPr lang="en-US" sz="700" dirty="0">
                <a:solidFill>
                  <a:schemeClr val="tx1"/>
                </a:solidFill>
              </a:rPr>
              <a:t>Met </a:t>
            </a:r>
            <a:r>
              <a:rPr lang="en-US" sz="700" dirty="0" err="1">
                <a:solidFill>
                  <a:schemeClr val="tx1"/>
                </a:solidFill>
              </a:rPr>
              <a:t>klanten</a:t>
            </a:r>
            <a:r>
              <a:rPr lang="en-US" sz="700" dirty="0">
                <a:solidFill>
                  <a:schemeClr val="tx1"/>
                </a:solidFill>
              </a:rPr>
              <a:t> of </a:t>
            </a:r>
            <a:r>
              <a:rPr lang="en-US" sz="700" dirty="0" err="1">
                <a:solidFill>
                  <a:schemeClr val="tx1"/>
                </a:solidFill>
              </a:rPr>
              <a:t>groepen</a:t>
            </a:r>
            <a:r>
              <a:rPr lang="en-US" sz="700" dirty="0">
                <a:solidFill>
                  <a:schemeClr val="tx1"/>
                </a:solidFill>
              </a:rPr>
              <a:t> van </a:t>
            </a:r>
            <a:r>
              <a:rPr lang="en-US" sz="700" dirty="0" err="1">
                <a:solidFill>
                  <a:schemeClr val="tx1"/>
                </a:solidFill>
              </a:rPr>
              <a:t>klanten</a:t>
            </a:r>
            <a:r>
              <a:rPr lang="en-US" sz="700" dirty="0">
                <a:solidFill>
                  <a:schemeClr val="tx1"/>
                </a:solidFill>
              </a:rPr>
              <a:t> </a:t>
            </a:r>
            <a:r>
              <a:rPr lang="en-US" sz="700" dirty="0" err="1">
                <a:solidFill>
                  <a:schemeClr val="tx1"/>
                </a:solidFill>
              </a:rPr>
              <a:t>wordt</a:t>
            </a:r>
            <a:r>
              <a:rPr lang="en-US" sz="700" dirty="0">
                <a:solidFill>
                  <a:schemeClr val="tx1"/>
                </a:solidFill>
              </a:rPr>
              <a:t> </a:t>
            </a:r>
            <a:r>
              <a:rPr lang="en-US" sz="700" dirty="0" err="1">
                <a:solidFill>
                  <a:schemeClr val="tx1"/>
                </a:solidFill>
              </a:rPr>
              <a:t>gezamenlijk</a:t>
            </a:r>
            <a:r>
              <a:rPr lang="en-US" sz="700" dirty="0">
                <a:solidFill>
                  <a:schemeClr val="tx1"/>
                </a:solidFill>
              </a:rPr>
              <a:t> </a:t>
            </a:r>
            <a:r>
              <a:rPr lang="en-US" sz="700" dirty="0" err="1">
                <a:solidFill>
                  <a:schemeClr val="tx1"/>
                </a:solidFill>
              </a:rPr>
              <a:t>bepaald</a:t>
            </a:r>
            <a:r>
              <a:rPr lang="en-US" sz="700" dirty="0">
                <a:solidFill>
                  <a:schemeClr val="tx1"/>
                </a:solidFill>
              </a:rPr>
              <a:t> </a:t>
            </a:r>
            <a:r>
              <a:rPr lang="en-US" sz="700" dirty="0" err="1">
                <a:solidFill>
                  <a:schemeClr val="tx1"/>
                </a:solidFill>
              </a:rPr>
              <a:t>welke</a:t>
            </a:r>
            <a:r>
              <a:rPr lang="en-US" sz="700" dirty="0">
                <a:solidFill>
                  <a:schemeClr val="tx1"/>
                </a:solidFill>
              </a:rPr>
              <a:t> </a:t>
            </a:r>
            <a:r>
              <a:rPr lang="en-US" sz="700" dirty="0" err="1">
                <a:solidFill>
                  <a:schemeClr val="tx1"/>
                </a:solidFill>
              </a:rPr>
              <a:t>informatie</a:t>
            </a:r>
            <a:r>
              <a:rPr lang="en-US" sz="700" dirty="0">
                <a:solidFill>
                  <a:schemeClr val="tx1"/>
                </a:solidFill>
              </a:rPr>
              <a:t> </a:t>
            </a:r>
            <a:r>
              <a:rPr lang="en-US" sz="700" dirty="0" err="1">
                <a:solidFill>
                  <a:schemeClr val="tx1"/>
                </a:solidFill>
              </a:rPr>
              <a:t>strategie</a:t>
            </a:r>
            <a:r>
              <a:rPr lang="en-US" sz="700" dirty="0">
                <a:solidFill>
                  <a:schemeClr val="tx1"/>
                </a:solidFill>
              </a:rPr>
              <a:t> </a:t>
            </a:r>
            <a:r>
              <a:rPr lang="en-US" sz="700" dirty="0" err="1">
                <a:solidFill>
                  <a:schemeClr val="tx1"/>
                </a:solidFill>
              </a:rPr>
              <a:t>gevolgd</a:t>
            </a:r>
            <a:r>
              <a:rPr lang="en-US" sz="700" dirty="0">
                <a:solidFill>
                  <a:schemeClr val="tx1"/>
                </a:solidFill>
              </a:rPr>
              <a:t> </a:t>
            </a:r>
            <a:r>
              <a:rPr lang="en-US" sz="700" dirty="0" err="1">
                <a:solidFill>
                  <a:schemeClr val="tx1"/>
                </a:solidFill>
              </a:rPr>
              <a:t>wordt</a:t>
            </a:r>
            <a:r>
              <a:rPr lang="en-US" sz="700" dirty="0">
                <a:solidFill>
                  <a:schemeClr val="tx1"/>
                </a:solidFill>
              </a:rPr>
              <a:t>. In </a:t>
            </a:r>
            <a:r>
              <a:rPr lang="en-US" sz="700" dirty="0" err="1">
                <a:solidFill>
                  <a:schemeClr val="tx1"/>
                </a:solidFill>
              </a:rPr>
              <a:t>een</a:t>
            </a:r>
            <a:r>
              <a:rPr lang="en-US" sz="700" dirty="0">
                <a:solidFill>
                  <a:schemeClr val="tx1"/>
                </a:solidFill>
              </a:rPr>
              <a:t> </a:t>
            </a:r>
            <a:r>
              <a:rPr lang="en-US" sz="700" dirty="0" err="1">
                <a:solidFill>
                  <a:schemeClr val="tx1"/>
                </a:solidFill>
              </a:rPr>
              <a:t>informatie</a:t>
            </a:r>
            <a:r>
              <a:rPr lang="en-US" sz="700" dirty="0">
                <a:solidFill>
                  <a:schemeClr val="tx1"/>
                </a:solidFill>
              </a:rPr>
              <a:t> </a:t>
            </a:r>
            <a:r>
              <a:rPr lang="en-US" sz="700" dirty="0" err="1">
                <a:solidFill>
                  <a:schemeClr val="tx1"/>
                </a:solidFill>
              </a:rPr>
              <a:t>strategie</a:t>
            </a:r>
            <a:r>
              <a:rPr lang="en-US" sz="700" dirty="0">
                <a:solidFill>
                  <a:schemeClr val="tx1"/>
                </a:solidFill>
              </a:rPr>
              <a:t> </a:t>
            </a:r>
            <a:r>
              <a:rPr lang="en-US" sz="700" dirty="0" err="1">
                <a:solidFill>
                  <a:schemeClr val="tx1"/>
                </a:solidFill>
              </a:rPr>
              <a:t>staat</a:t>
            </a:r>
            <a:r>
              <a:rPr lang="en-US" sz="700" dirty="0">
                <a:solidFill>
                  <a:schemeClr val="tx1"/>
                </a:solidFill>
              </a:rPr>
              <a:t> </a:t>
            </a:r>
            <a:r>
              <a:rPr lang="en-US" sz="700" dirty="0" err="1">
                <a:solidFill>
                  <a:schemeClr val="tx1"/>
                </a:solidFill>
              </a:rPr>
              <a:t>welke</a:t>
            </a:r>
            <a:r>
              <a:rPr lang="en-US" sz="700" dirty="0">
                <a:solidFill>
                  <a:schemeClr val="tx1"/>
                </a:solidFill>
              </a:rPr>
              <a:t> data </a:t>
            </a:r>
            <a:r>
              <a:rPr lang="en-US" sz="700" dirty="0" err="1">
                <a:solidFill>
                  <a:schemeClr val="tx1"/>
                </a:solidFill>
              </a:rPr>
              <a:t>punten</a:t>
            </a:r>
            <a:r>
              <a:rPr lang="en-US" sz="700" dirty="0">
                <a:solidFill>
                  <a:schemeClr val="tx1"/>
                </a:solidFill>
              </a:rPr>
              <a:t> </a:t>
            </a:r>
            <a:r>
              <a:rPr lang="en-US" sz="700" dirty="0" err="1">
                <a:solidFill>
                  <a:schemeClr val="tx1"/>
                </a:solidFill>
              </a:rPr>
              <a:t>beschikbaar</a:t>
            </a:r>
            <a:r>
              <a:rPr lang="en-US" sz="700" dirty="0">
                <a:solidFill>
                  <a:schemeClr val="tx1"/>
                </a:solidFill>
              </a:rPr>
              <a:t> </a:t>
            </a:r>
            <a:r>
              <a:rPr lang="en-US" sz="700" dirty="0" err="1">
                <a:solidFill>
                  <a:schemeClr val="tx1"/>
                </a:solidFill>
              </a:rPr>
              <a:t>zijn</a:t>
            </a:r>
            <a:r>
              <a:rPr lang="en-US" sz="700" dirty="0">
                <a:solidFill>
                  <a:schemeClr val="tx1"/>
                </a:solidFill>
              </a:rPr>
              <a:t> </a:t>
            </a:r>
            <a:r>
              <a:rPr lang="en-US" sz="700" dirty="0" err="1">
                <a:solidFill>
                  <a:schemeClr val="tx1"/>
                </a:solidFill>
              </a:rPr>
              <a:t>en</a:t>
            </a:r>
            <a:r>
              <a:rPr lang="en-US" sz="700" dirty="0">
                <a:solidFill>
                  <a:schemeClr val="tx1"/>
                </a:solidFill>
              </a:rPr>
              <a:t> </a:t>
            </a:r>
            <a:r>
              <a:rPr lang="en-US" sz="700" dirty="0" err="1">
                <a:solidFill>
                  <a:schemeClr val="tx1"/>
                </a:solidFill>
              </a:rPr>
              <a:t>komen</a:t>
            </a:r>
            <a:r>
              <a:rPr lang="en-US" sz="700" dirty="0">
                <a:solidFill>
                  <a:schemeClr val="tx1"/>
                </a:solidFill>
              </a:rPr>
              <a:t>, hoe </a:t>
            </a:r>
            <a:r>
              <a:rPr lang="en-US" sz="700" dirty="0" err="1">
                <a:solidFill>
                  <a:schemeClr val="tx1"/>
                </a:solidFill>
              </a:rPr>
              <a:t>kwaliteit</a:t>
            </a:r>
            <a:r>
              <a:rPr lang="en-US" sz="700" dirty="0">
                <a:solidFill>
                  <a:schemeClr val="tx1"/>
                </a:solidFill>
              </a:rPr>
              <a:t> </a:t>
            </a:r>
            <a:r>
              <a:rPr lang="en-US" sz="700" dirty="0" err="1">
                <a:solidFill>
                  <a:schemeClr val="tx1"/>
                </a:solidFill>
              </a:rPr>
              <a:t>bewaakt</a:t>
            </a:r>
            <a:r>
              <a:rPr lang="en-US" sz="700" dirty="0">
                <a:solidFill>
                  <a:schemeClr val="tx1"/>
                </a:solidFill>
              </a:rPr>
              <a:t> </a:t>
            </a:r>
            <a:r>
              <a:rPr lang="en-US" sz="700" dirty="0" err="1">
                <a:solidFill>
                  <a:schemeClr val="tx1"/>
                </a:solidFill>
              </a:rPr>
              <a:t>wordt</a:t>
            </a:r>
            <a:r>
              <a:rPr lang="en-US" sz="700" dirty="0">
                <a:solidFill>
                  <a:schemeClr val="tx1"/>
                </a:solidFill>
              </a:rPr>
              <a:t>, </a:t>
            </a:r>
            <a:r>
              <a:rPr lang="en-US" sz="700" dirty="0" err="1">
                <a:solidFill>
                  <a:schemeClr val="tx1"/>
                </a:solidFill>
              </a:rPr>
              <a:t>en</a:t>
            </a:r>
            <a:r>
              <a:rPr lang="en-US" sz="700" dirty="0">
                <a:solidFill>
                  <a:schemeClr val="tx1"/>
                </a:solidFill>
              </a:rPr>
              <a:t> </a:t>
            </a:r>
            <a:r>
              <a:rPr lang="en-US" sz="700" dirty="0" err="1">
                <a:solidFill>
                  <a:schemeClr val="tx1"/>
                </a:solidFill>
              </a:rPr>
              <a:t>welk</a:t>
            </a:r>
            <a:r>
              <a:rPr lang="en-US" sz="700" dirty="0">
                <a:solidFill>
                  <a:schemeClr val="tx1"/>
                </a:solidFill>
              </a:rPr>
              <a:t> </a:t>
            </a:r>
            <a:r>
              <a:rPr lang="en-US" sz="700" dirty="0" err="1">
                <a:solidFill>
                  <a:schemeClr val="tx1"/>
                </a:solidFill>
              </a:rPr>
              <a:t>doel</a:t>
            </a:r>
            <a:r>
              <a:rPr lang="en-US" sz="700" dirty="0">
                <a:solidFill>
                  <a:schemeClr val="tx1"/>
                </a:solidFill>
              </a:rPr>
              <a:t> het </a:t>
            </a:r>
            <a:r>
              <a:rPr lang="en-US" sz="700" dirty="0" err="1">
                <a:solidFill>
                  <a:schemeClr val="tx1"/>
                </a:solidFill>
              </a:rPr>
              <a:t>dient</a:t>
            </a:r>
            <a:r>
              <a:rPr lang="en-US" sz="700" dirty="0">
                <a:solidFill>
                  <a:schemeClr val="tx1"/>
                </a:solidFill>
              </a:rPr>
              <a:t>.</a:t>
            </a:r>
          </a:p>
        </p:txBody>
      </p:sp>
      <p:cxnSp>
        <p:nvCxnSpPr>
          <p:cNvPr id="29" name="Straight Arrow Connector 28"/>
          <p:cNvCxnSpPr>
            <a:endCxn id="98" idx="3"/>
          </p:cNvCxnSpPr>
          <p:nvPr/>
        </p:nvCxnSpPr>
        <p:spPr>
          <a:xfrm flipH="1">
            <a:off x="2292131" y="3477071"/>
            <a:ext cx="943626" cy="166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305469" y="1877725"/>
            <a:ext cx="1762034" cy="57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4038162" y="1935899"/>
            <a:ext cx="64391" cy="421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2938944" y="1953258"/>
            <a:ext cx="800176" cy="82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9" idx="0"/>
            <a:endCxn id="101" idx="3"/>
          </p:cNvCxnSpPr>
          <p:nvPr/>
        </p:nvCxnSpPr>
        <p:spPr>
          <a:xfrm flipH="1" flipV="1">
            <a:off x="2292131" y="2732578"/>
            <a:ext cx="1109227" cy="44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97" idx="1"/>
          </p:cNvCxnSpPr>
          <p:nvPr/>
        </p:nvCxnSpPr>
        <p:spPr>
          <a:xfrm flipV="1">
            <a:off x="5845676" y="2558933"/>
            <a:ext cx="1236619" cy="298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4748872" y="1977659"/>
            <a:ext cx="1032972" cy="40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835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96" y="2529042"/>
            <a:ext cx="8006655" cy="368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nl-NL" dirty="0" err="1"/>
              <a:t>Outline</a:t>
            </a:r>
            <a:endParaRPr lang="nl-NL" dirty="0"/>
          </a:p>
        </p:txBody>
      </p:sp>
      <p:sp>
        <p:nvSpPr>
          <p:cNvPr id="2" name="Content Placeholder 1"/>
          <p:cNvSpPr>
            <a:spLocks noGrp="1"/>
          </p:cNvSpPr>
          <p:nvPr>
            <p:ph idx="1"/>
          </p:nvPr>
        </p:nvSpPr>
        <p:spPr/>
        <p:txBody>
          <a:bodyPr>
            <a:normAutofit/>
          </a:bodyPr>
          <a:lstStyle/>
          <a:p>
            <a:pPr marL="457200" indent="-457200">
              <a:lnSpc>
                <a:spcPct val="150000"/>
              </a:lnSpc>
              <a:buFont typeface="+mj-lt"/>
              <a:buAutoNum type="arabicPeriod"/>
            </a:pPr>
            <a:r>
              <a:rPr lang="nl-NL" sz="1800" dirty="0"/>
              <a:t>Beschikbare databronnen en huidige aanpak</a:t>
            </a:r>
          </a:p>
          <a:p>
            <a:pPr marL="457200" indent="-457200">
              <a:lnSpc>
                <a:spcPct val="150000"/>
              </a:lnSpc>
              <a:buFont typeface="+mj-lt"/>
              <a:buAutoNum type="arabicPeriod"/>
            </a:pPr>
            <a:r>
              <a:rPr lang="nl-NL" sz="1800" dirty="0"/>
              <a:t>Wat hindert partijen</a:t>
            </a:r>
          </a:p>
          <a:p>
            <a:pPr marL="457200" indent="-457200">
              <a:lnSpc>
                <a:spcPct val="150000"/>
              </a:lnSpc>
              <a:buFont typeface="+mj-lt"/>
              <a:buAutoNum type="arabicPeriod"/>
            </a:pPr>
            <a:r>
              <a:rPr lang="nl-NL" sz="1800" dirty="0"/>
              <a:t>Benodigde competenties</a:t>
            </a:r>
          </a:p>
          <a:p>
            <a:pPr marL="457200" indent="-457200">
              <a:lnSpc>
                <a:spcPct val="150000"/>
              </a:lnSpc>
              <a:buFont typeface="+mj-lt"/>
              <a:buAutoNum type="arabicPeriod"/>
            </a:pPr>
            <a:r>
              <a:rPr lang="nl-NL" sz="1800" dirty="0"/>
              <a:t>Mogelijke aanpak: </a:t>
            </a:r>
            <a:r>
              <a:rPr lang="nl-NL" sz="1800" dirty="0" err="1"/>
              <a:t>lean</a:t>
            </a:r>
            <a:r>
              <a:rPr lang="nl-NL" sz="1800" dirty="0"/>
              <a:t> startup</a:t>
            </a:r>
          </a:p>
          <a:p>
            <a:pPr marL="457200" indent="-457200">
              <a:lnSpc>
                <a:spcPct val="150000"/>
              </a:lnSpc>
              <a:buFont typeface="+mj-lt"/>
              <a:buAutoNum type="arabicPeriod"/>
            </a:pPr>
            <a:r>
              <a:rPr lang="nl-NL" sz="1800" dirty="0"/>
              <a:t>Aanbevelingen</a:t>
            </a:r>
          </a:p>
          <a:p>
            <a:pPr marL="0" indent="0">
              <a:lnSpc>
                <a:spcPct val="150000"/>
              </a:lnSpc>
              <a:buNone/>
            </a:pPr>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38</a:t>
            </a:fld>
            <a:endParaRPr lang="nl-NL" dirty="0"/>
          </a:p>
        </p:txBody>
      </p:sp>
    </p:spTree>
    <p:extLst>
      <p:ext uri="{BB962C8B-B14F-4D97-AF65-F5344CB8AC3E}">
        <p14:creationId xmlns:p14="http://schemas.microsoft.com/office/powerpoint/2010/main" val="4246218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a:t>
            </a:r>
            <a:r>
              <a:rPr lang="nl-NL" sz="2000" dirty="0" err="1"/>
              <a:t>To</a:t>
            </a:r>
            <a:r>
              <a:rPr lang="nl-NL" sz="2000" dirty="0"/>
              <a:t> Get Big, </a:t>
            </a:r>
            <a:r>
              <a:rPr lang="nl-NL" sz="2000" dirty="0" err="1"/>
              <a:t>You’ve</a:t>
            </a:r>
            <a:r>
              <a:rPr lang="nl-NL" sz="2000" dirty="0"/>
              <a:t> Got </a:t>
            </a:r>
            <a:r>
              <a:rPr lang="nl-NL" sz="2000" dirty="0" err="1"/>
              <a:t>To</a:t>
            </a:r>
            <a:r>
              <a:rPr lang="nl-NL" sz="2000" dirty="0"/>
              <a:t> Start Small”</a:t>
            </a:r>
          </a:p>
        </p:txBody>
      </p:sp>
      <p:sp>
        <p:nvSpPr>
          <p:cNvPr id="4" name="Slide Number Placeholder 3"/>
          <p:cNvSpPr>
            <a:spLocks noGrp="1"/>
          </p:cNvSpPr>
          <p:nvPr>
            <p:ph type="sldNum" sz="quarter" idx="12"/>
          </p:nvPr>
        </p:nvSpPr>
        <p:spPr/>
        <p:txBody>
          <a:bodyPr/>
          <a:lstStyle/>
          <a:p>
            <a:fld id="{DDA46E91-AB01-4822-8E70-3764F4A6B580}" type="slidenum">
              <a:rPr lang="nl-NL" smtClean="0"/>
              <a:pPr/>
              <a:t>39</a:t>
            </a:fld>
            <a:endParaRPr lang="nl-NL" dirty="0"/>
          </a:p>
        </p:txBody>
      </p:sp>
      <p:sp>
        <p:nvSpPr>
          <p:cNvPr id="3" name="Content Placeholder 2"/>
          <p:cNvSpPr>
            <a:spLocks noGrp="1"/>
          </p:cNvSpPr>
          <p:nvPr>
            <p:ph idx="1"/>
          </p:nvPr>
        </p:nvSpPr>
        <p:spPr/>
        <p:txBody>
          <a:bodyPr>
            <a:normAutofit/>
          </a:bodyPr>
          <a:lstStyle/>
          <a:p>
            <a:r>
              <a:rPr lang="nl-NL" sz="1600" dirty="0"/>
              <a:t>Kleinschalig starten met kleine doelen</a:t>
            </a:r>
          </a:p>
          <a:p>
            <a:r>
              <a:rPr lang="nl-NL" sz="1600" dirty="0"/>
              <a:t>Opschalen binnen gedefinieerde kaders</a:t>
            </a:r>
          </a:p>
        </p:txBody>
      </p:sp>
      <p:pic>
        <p:nvPicPr>
          <p:cNvPr id="6" name="Picture 5"/>
          <p:cNvPicPr>
            <a:picLocks noChangeAspect="1"/>
          </p:cNvPicPr>
          <p:nvPr/>
        </p:nvPicPr>
        <p:blipFill>
          <a:blip r:embed="rId3"/>
          <a:stretch>
            <a:fillRect/>
          </a:stretch>
        </p:blipFill>
        <p:spPr>
          <a:xfrm>
            <a:off x="1435159" y="3531786"/>
            <a:ext cx="3189399" cy="881967"/>
          </a:xfrm>
          <a:prstGeom prst="rect">
            <a:avLst/>
          </a:prstGeom>
        </p:spPr>
      </p:pic>
      <p:pic>
        <p:nvPicPr>
          <p:cNvPr id="15" name="Picture 14"/>
          <p:cNvPicPr>
            <a:picLocks noChangeAspect="1"/>
          </p:cNvPicPr>
          <p:nvPr/>
        </p:nvPicPr>
        <p:blipFill>
          <a:blip r:embed="rId4"/>
          <a:stretch>
            <a:fillRect/>
          </a:stretch>
        </p:blipFill>
        <p:spPr>
          <a:xfrm>
            <a:off x="5381793" y="2043712"/>
            <a:ext cx="1838564" cy="1231491"/>
          </a:xfrm>
          <a:prstGeom prst="rect">
            <a:avLst/>
          </a:prstGeom>
        </p:spPr>
      </p:pic>
      <p:pic>
        <p:nvPicPr>
          <p:cNvPr id="32" name="Picture 31"/>
          <p:cNvPicPr>
            <a:picLocks noChangeAspect="1"/>
          </p:cNvPicPr>
          <p:nvPr/>
        </p:nvPicPr>
        <p:blipFill>
          <a:blip r:embed="rId5"/>
          <a:stretch>
            <a:fillRect/>
          </a:stretch>
        </p:blipFill>
        <p:spPr>
          <a:xfrm>
            <a:off x="6792313" y="2621274"/>
            <a:ext cx="1510049" cy="910512"/>
          </a:xfrm>
          <a:prstGeom prst="rect">
            <a:avLst/>
          </a:prstGeom>
        </p:spPr>
      </p:pic>
      <p:pic>
        <p:nvPicPr>
          <p:cNvPr id="34" name="Picture 33"/>
          <p:cNvPicPr>
            <a:picLocks noChangeAspect="1"/>
          </p:cNvPicPr>
          <p:nvPr/>
        </p:nvPicPr>
        <p:blipFill>
          <a:blip r:embed="rId6"/>
          <a:stretch>
            <a:fillRect/>
          </a:stretch>
        </p:blipFill>
        <p:spPr>
          <a:xfrm>
            <a:off x="7327313" y="3246624"/>
            <a:ext cx="1442520" cy="955047"/>
          </a:xfrm>
          <a:prstGeom prst="rect">
            <a:avLst/>
          </a:prstGeom>
        </p:spPr>
      </p:pic>
      <p:pic>
        <p:nvPicPr>
          <p:cNvPr id="19" name="Picture 2" descr="http://www.mhsaoit.com/images/Database_Design/database-visual.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5717" y="2154109"/>
            <a:ext cx="1119391" cy="8273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age.digitalinsightresearch.in/uploads/imagelibrary/database2.jpg"/>
          <p:cNvPicPr>
            <a:picLocks noChangeAspect="1" noChangeArrowheads="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54989" y="2154109"/>
            <a:ext cx="780875" cy="73987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2954254" y="2849723"/>
            <a:ext cx="816435" cy="7687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4" descr="http://3.bp.blogspot.com/-mx6UGHG8a3s/VbDWLEBrSRI/AAAAAAAAC-k/LhnoG7HzViE/s1600/databas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5663" y="3624252"/>
            <a:ext cx="224481" cy="22383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3029858" y="2524049"/>
            <a:ext cx="955852"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4129340" y="3624252"/>
            <a:ext cx="2984061" cy="37033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084338" y="3307366"/>
            <a:ext cx="2624942" cy="47994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9" name="Picture 4" descr="http://3.bp.blogspot.com/-mx6UGHG8a3s/VbDWLEBrSRI/AAAAAAAAC-k/LhnoG7HzViE/s1600/databas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5663" y="3907085"/>
            <a:ext cx="224481" cy="223834"/>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a:stCxn id="29" idx="0"/>
          </p:cNvCxnSpPr>
          <p:nvPr/>
        </p:nvCxnSpPr>
        <p:spPr>
          <a:xfrm flipH="1" flipV="1">
            <a:off x="2858386" y="2849723"/>
            <a:ext cx="939518" cy="1057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154283" y="2441614"/>
            <a:ext cx="2023373" cy="58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00" dirty="0">
                <a:solidFill>
                  <a:schemeClr val="tx1"/>
                </a:solidFill>
              </a:rPr>
              <a:t>Voorbeeld </a:t>
            </a:r>
            <a:r>
              <a:rPr lang="nl-NL" sz="1100" dirty="0" err="1">
                <a:solidFill>
                  <a:schemeClr val="tx1"/>
                </a:solidFill>
              </a:rPr>
              <a:t>Proof</a:t>
            </a:r>
            <a:r>
              <a:rPr lang="nl-NL" sz="1100" dirty="0">
                <a:solidFill>
                  <a:schemeClr val="tx1"/>
                </a:solidFill>
              </a:rPr>
              <a:t> of Value 2: Jan de Rijk – Portbase – </a:t>
            </a:r>
            <a:r>
              <a:rPr lang="nl-NL" sz="1100" dirty="0" err="1">
                <a:solidFill>
                  <a:schemeClr val="tx1"/>
                </a:solidFill>
              </a:rPr>
              <a:t>Cargonaut</a:t>
            </a:r>
            <a:endParaRPr lang="en-US" sz="1100" dirty="0">
              <a:solidFill>
                <a:schemeClr val="tx1"/>
              </a:solidFill>
            </a:endParaRPr>
          </a:p>
        </p:txBody>
      </p:sp>
    </p:spTree>
    <p:extLst>
      <p:ext uri="{BB962C8B-B14F-4D97-AF65-F5344CB8AC3E}">
        <p14:creationId xmlns:p14="http://schemas.microsoft.com/office/powerpoint/2010/main" val="184899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Deliverables per fase</a:t>
            </a:r>
          </a:p>
        </p:txBody>
      </p:sp>
      <p:sp>
        <p:nvSpPr>
          <p:cNvPr id="4" name="Slide Number Placeholder 3"/>
          <p:cNvSpPr>
            <a:spLocks noGrp="1"/>
          </p:cNvSpPr>
          <p:nvPr>
            <p:ph type="sldNum" sz="quarter" idx="12"/>
          </p:nvPr>
        </p:nvSpPr>
        <p:spPr/>
        <p:txBody>
          <a:bodyPr/>
          <a:lstStyle/>
          <a:p>
            <a:fld id="{DDA46E91-AB01-4822-8E70-3764F4A6B580}" type="slidenum">
              <a:rPr lang="nl-NL" smtClean="0"/>
              <a:pPr/>
              <a:t>4</a:t>
            </a:fld>
            <a:endParaRPr lang="nl-N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4253373"/>
              </p:ext>
            </p:extLst>
          </p:nvPr>
        </p:nvGraphicFramePr>
        <p:xfrm>
          <a:off x="457200" y="1200150"/>
          <a:ext cx="8229600" cy="2768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sz="1200" dirty="0"/>
                        <a:t>Deliverable</a:t>
                      </a:r>
                    </a:p>
                  </a:txBody>
                  <a:tcPr/>
                </a:tc>
                <a:tc>
                  <a:txBody>
                    <a:bodyPr/>
                    <a:lstStyle/>
                    <a:p>
                      <a:r>
                        <a:rPr lang="en-US" sz="1200" dirty="0" err="1"/>
                        <a:t>Fase</a:t>
                      </a:r>
                      <a:r>
                        <a:rPr lang="en-US" sz="1200" dirty="0"/>
                        <a:t> 1</a:t>
                      </a:r>
                    </a:p>
                    <a:p>
                      <a:r>
                        <a:rPr lang="en-US" sz="1200" dirty="0"/>
                        <a:t>Interviews</a:t>
                      </a:r>
                    </a:p>
                  </a:txBody>
                  <a:tcPr>
                    <a:lnB w="38100" cap="flat" cmpd="sng" algn="ctr">
                      <a:solidFill>
                        <a:schemeClr val="tx1"/>
                      </a:solidFill>
                      <a:prstDash val="solid"/>
                      <a:round/>
                      <a:headEnd type="none" w="med" len="med"/>
                      <a:tailEnd type="none" w="med" len="med"/>
                    </a:lnB>
                  </a:tcPr>
                </a:tc>
                <a:tc>
                  <a:txBody>
                    <a:bodyPr/>
                    <a:lstStyle/>
                    <a:p>
                      <a:r>
                        <a:rPr lang="en-US" sz="1200" dirty="0" err="1"/>
                        <a:t>Fase</a:t>
                      </a:r>
                      <a:r>
                        <a:rPr lang="en-US" sz="1200" dirty="0"/>
                        <a:t> 2</a:t>
                      </a:r>
                    </a:p>
                    <a:p>
                      <a:r>
                        <a:rPr lang="en-US" sz="1200" dirty="0"/>
                        <a:t>Proof of Values</a:t>
                      </a:r>
                    </a:p>
                  </a:txBody>
                  <a:tcPr/>
                </a:tc>
                <a:tc>
                  <a:txBody>
                    <a:bodyPr/>
                    <a:lstStyle/>
                    <a:p>
                      <a:r>
                        <a:rPr lang="en-US" sz="1200" dirty="0" err="1"/>
                        <a:t>Fase</a:t>
                      </a:r>
                      <a:r>
                        <a:rPr lang="en-US" sz="1200" dirty="0"/>
                        <a:t> 3</a:t>
                      </a:r>
                    </a:p>
                    <a:p>
                      <a:r>
                        <a:rPr lang="en-US" sz="1200" dirty="0" err="1"/>
                        <a:t>Eindrapportage</a:t>
                      </a:r>
                      <a:endParaRPr lang="en-US" sz="1200" dirty="0"/>
                    </a:p>
                  </a:txBody>
                  <a:tcPr/>
                </a:tc>
                <a:extLst>
                  <a:ext uri="{0D108BD9-81ED-4DB2-BD59-A6C34878D82A}">
                    <a16:rowId xmlns:a16="http://schemas.microsoft.com/office/drawing/2014/main" val="10000"/>
                  </a:ext>
                </a:extLst>
              </a:tr>
              <a:tr h="370840">
                <a:tc>
                  <a:txBody>
                    <a:bodyPr/>
                    <a:lstStyle/>
                    <a:p>
                      <a:r>
                        <a:rPr lang="en-US" sz="1200" dirty="0" err="1"/>
                        <a:t>Samenvatting</a:t>
                      </a:r>
                      <a:r>
                        <a:rPr lang="en-US" sz="1200" baseline="0" dirty="0"/>
                        <a:t> Interviews</a:t>
                      </a:r>
                      <a:endParaRPr lang="en-US" sz="1200" dirty="0"/>
                    </a:p>
                  </a:txBody>
                  <a:tcPr>
                    <a:lnR w="38100" cap="flat" cmpd="sng" algn="ctr">
                      <a:solidFill>
                        <a:schemeClr val="tx1"/>
                      </a:solidFill>
                      <a:prstDash val="solid"/>
                      <a:round/>
                      <a:headEnd type="none" w="med" len="med"/>
                      <a:tailEnd type="none" w="med" len="med"/>
                    </a:lnR>
                  </a:tcPr>
                </a:tc>
                <a:tc>
                  <a:txBody>
                    <a:bodyPr/>
                    <a:lstStyle/>
                    <a:p>
                      <a:r>
                        <a:rPr lang="en-US" sz="1200" dirty="0"/>
                        <a:t>Final</a:t>
                      </a:r>
                      <a:endParaRPr lang="en-US" sz="1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2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endParaRPr lang="en-US" sz="1200" dirty="0"/>
                    </a:p>
                  </a:txBody>
                  <a:tcPr/>
                </a:tc>
                <a:extLst>
                  <a:ext uri="{0D108BD9-81ED-4DB2-BD59-A6C34878D82A}">
                    <a16:rowId xmlns:a16="http://schemas.microsoft.com/office/drawing/2014/main" val="10001"/>
                  </a:ext>
                </a:extLst>
              </a:tr>
              <a:tr h="370840">
                <a:tc>
                  <a:txBody>
                    <a:bodyPr/>
                    <a:lstStyle/>
                    <a:p>
                      <a:r>
                        <a:rPr lang="en-US" sz="1200" dirty="0"/>
                        <a:t>Proof</a:t>
                      </a:r>
                      <a:r>
                        <a:rPr lang="en-US" sz="1200" baseline="0" dirty="0"/>
                        <a:t> of Value </a:t>
                      </a:r>
                      <a:r>
                        <a:rPr lang="en-US" sz="1200" baseline="0" dirty="0" err="1"/>
                        <a:t>beschrijvingen</a:t>
                      </a:r>
                      <a:endParaRPr lang="en-US" sz="1200" dirty="0"/>
                    </a:p>
                  </a:txBody>
                  <a:tcPr/>
                </a:tc>
                <a:tc>
                  <a:txBody>
                    <a:bodyPr/>
                    <a:lstStyle/>
                    <a:p>
                      <a:r>
                        <a:rPr lang="en-US" sz="1200" dirty="0"/>
                        <a:t>Draft</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rowSpan="2">
                  <a:txBody>
                    <a:bodyPr/>
                    <a:lstStyle/>
                    <a:p>
                      <a:pPr algn="l"/>
                      <a:r>
                        <a:rPr lang="en-US" sz="1200" dirty="0"/>
                        <a:t>Final</a:t>
                      </a:r>
                      <a:endParaRPr lang="en-US" sz="12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1200" dirty="0"/>
                    </a:p>
                  </a:txBody>
                  <a:tcP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t>Proof of Value</a:t>
                      </a:r>
                      <a:r>
                        <a:rPr lang="en-US" sz="1200" baseline="0" dirty="0"/>
                        <a:t> </a:t>
                      </a:r>
                      <a:r>
                        <a:rPr lang="en-US" sz="1200" baseline="0" dirty="0" err="1"/>
                        <a:t>resultaten</a:t>
                      </a:r>
                      <a:endParaRPr lang="en-US" sz="1200" dirty="0"/>
                    </a:p>
                  </a:txBody>
                  <a:tcPr/>
                </a:tc>
                <a:tc>
                  <a:txBody>
                    <a:bodyPr/>
                    <a:lstStyle/>
                    <a:p>
                      <a:endParaRPr lang="en-US" sz="1200" dirty="0"/>
                    </a:p>
                  </a:txBody>
                  <a:tcPr>
                    <a:lnR w="38100" cap="flat" cmpd="sng" algn="ctr">
                      <a:solidFill>
                        <a:schemeClr val="tx1"/>
                      </a:solidFill>
                      <a:prstDash val="solid"/>
                      <a:round/>
                      <a:headEnd type="none" w="med" len="med"/>
                      <a:tailEnd type="none" w="med" len="med"/>
                    </a:lnR>
                  </a:tcPr>
                </a:tc>
                <a:tc vMerge="1">
                  <a:txBody>
                    <a:bodyPr/>
                    <a:lstStyle/>
                    <a:p>
                      <a:endParaRPr lang="en-US" sz="1200" b="1" dirty="0"/>
                    </a:p>
                  </a:txBody>
                  <a:tcPr>
                    <a:lnL w="28575" cap="flat" cmpd="sng" algn="ctr">
                      <a:solidFill>
                        <a:schemeClr val="tx1"/>
                      </a:solidFill>
                      <a:prstDash val="solid"/>
                      <a:round/>
                      <a:headEnd type="none" w="med" len="med"/>
                      <a:tailEnd type="none" w="med" len="med"/>
                    </a:lnL>
                  </a:tcPr>
                </a:tc>
                <a:tc>
                  <a:txBody>
                    <a:bodyPr/>
                    <a:lstStyle/>
                    <a:p>
                      <a:endParaRPr lang="en-US" sz="12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200" dirty="0" err="1"/>
                        <a:t>Synergie</a:t>
                      </a:r>
                      <a:r>
                        <a:rPr lang="en-US" sz="1200" dirty="0"/>
                        <a:t> </a:t>
                      </a:r>
                      <a:r>
                        <a:rPr lang="en-US" sz="1200" dirty="0" err="1"/>
                        <a:t>analyse</a:t>
                      </a:r>
                      <a:endParaRPr lang="en-US" sz="1200" dirty="0"/>
                    </a:p>
                  </a:txBody>
                  <a:tcPr/>
                </a:tc>
                <a:tc>
                  <a:txBody>
                    <a:bodyPr/>
                    <a:lstStyle/>
                    <a:p>
                      <a:r>
                        <a:rPr lang="en-US" sz="1200" dirty="0"/>
                        <a:t>Draft</a:t>
                      </a:r>
                    </a:p>
                  </a:txBody>
                  <a:tcPr/>
                </a:tc>
                <a:tc>
                  <a:txBody>
                    <a:bodyPr/>
                    <a:lstStyle/>
                    <a:p>
                      <a:r>
                        <a:rPr lang="en-US" sz="1200" dirty="0"/>
                        <a:t>Draft</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rowSpan="2">
                  <a:txBody>
                    <a:bodyPr/>
                    <a:lstStyle/>
                    <a:p>
                      <a:r>
                        <a:rPr lang="en-US" sz="1200" dirty="0"/>
                        <a:t>Final</a:t>
                      </a:r>
                      <a:endParaRPr lang="en-US" sz="12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200" dirty="0" err="1"/>
                        <a:t>Eindrapport</a:t>
                      </a:r>
                      <a:endParaRPr lang="en-US" sz="1200" dirty="0"/>
                    </a:p>
                  </a:txBody>
                  <a:tcPr/>
                </a:tc>
                <a:tc>
                  <a:txBody>
                    <a:bodyPr/>
                    <a:lstStyle/>
                    <a:p>
                      <a:endParaRPr lang="en-US" sz="1200" dirty="0"/>
                    </a:p>
                  </a:txBody>
                  <a:tcPr/>
                </a:tc>
                <a:tc>
                  <a:txBody>
                    <a:bodyPr/>
                    <a:lstStyle/>
                    <a:p>
                      <a:r>
                        <a:rPr lang="en-US" sz="1200" dirty="0"/>
                        <a:t>Draft</a:t>
                      </a:r>
                    </a:p>
                  </a:txBody>
                  <a:tcPr>
                    <a:lnR w="38100" cap="flat" cmpd="sng" algn="ctr">
                      <a:solidFill>
                        <a:schemeClr val="tx1"/>
                      </a:solidFill>
                      <a:prstDash val="solid"/>
                      <a:round/>
                      <a:headEnd type="none" w="med" len="med"/>
                      <a:tailEnd type="none" w="med" len="med"/>
                    </a:lnR>
                  </a:tcPr>
                </a:tc>
                <a:tc vMerge="1">
                  <a:txBody>
                    <a:bodyPr/>
                    <a:lstStyle/>
                    <a:p>
                      <a:endParaRPr lang="en-US" sz="1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1200" dirty="0" err="1"/>
                        <a:t>Verslaglegging</a:t>
                      </a:r>
                      <a:endParaRPr lang="en-US" sz="1200" dirty="0"/>
                    </a:p>
                  </a:txBody>
                  <a:tcPr/>
                </a:tc>
                <a:tc>
                  <a:txBody>
                    <a:bodyPr/>
                    <a:lstStyle/>
                    <a:p>
                      <a:r>
                        <a:rPr lang="en-US" sz="1200" dirty="0"/>
                        <a:t>Per </a:t>
                      </a:r>
                      <a:r>
                        <a:rPr lang="en-US" sz="1200" dirty="0" err="1"/>
                        <a:t>fase</a:t>
                      </a:r>
                      <a:endParaRPr lang="en-US" sz="1200" dirty="0"/>
                    </a:p>
                  </a:txBody>
                  <a:tcPr/>
                </a:tc>
                <a:tc>
                  <a:txBody>
                    <a:bodyPr/>
                    <a:lstStyle/>
                    <a:p>
                      <a:r>
                        <a:rPr lang="en-US" sz="1200" dirty="0"/>
                        <a:t>Per </a:t>
                      </a:r>
                      <a:r>
                        <a:rPr lang="en-US" sz="1200" dirty="0" err="1"/>
                        <a:t>fase</a:t>
                      </a:r>
                      <a:endParaRPr lang="en-US" sz="1200" dirty="0"/>
                    </a:p>
                  </a:txBody>
                  <a:tcPr/>
                </a:tc>
                <a:tc>
                  <a:txBody>
                    <a:bodyPr/>
                    <a:lstStyle/>
                    <a:p>
                      <a:r>
                        <a:rPr lang="en-US" sz="1200" dirty="0"/>
                        <a:t>Per </a:t>
                      </a:r>
                      <a:r>
                        <a:rPr lang="en-US" sz="1200" dirty="0" err="1"/>
                        <a:t>fase</a:t>
                      </a:r>
                      <a:endParaRPr lang="en-US" sz="1200"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449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Mogelijk vervolg “</a:t>
            </a:r>
            <a:r>
              <a:rPr lang="nl-NL" sz="2000" dirty="0" err="1"/>
              <a:t>To</a:t>
            </a:r>
            <a:r>
              <a:rPr lang="nl-NL" sz="2000" dirty="0"/>
              <a:t> Get Big(er)”</a:t>
            </a:r>
          </a:p>
        </p:txBody>
      </p:sp>
      <p:sp>
        <p:nvSpPr>
          <p:cNvPr id="4" name="Slide Number Placeholder 3"/>
          <p:cNvSpPr>
            <a:spLocks noGrp="1"/>
          </p:cNvSpPr>
          <p:nvPr>
            <p:ph type="sldNum" sz="quarter" idx="12"/>
          </p:nvPr>
        </p:nvSpPr>
        <p:spPr/>
        <p:txBody>
          <a:bodyPr/>
          <a:lstStyle/>
          <a:p>
            <a:fld id="{DDA46E91-AB01-4822-8E70-3764F4A6B580}" type="slidenum">
              <a:rPr lang="nl-NL" smtClean="0"/>
              <a:pPr/>
              <a:t>40</a:t>
            </a:fld>
            <a:endParaRPr lang="nl-NL" dirty="0"/>
          </a:p>
        </p:txBody>
      </p:sp>
      <p:sp>
        <p:nvSpPr>
          <p:cNvPr id="3" name="Content Placeholder 2"/>
          <p:cNvSpPr>
            <a:spLocks noGrp="1"/>
          </p:cNvSpPr>
          <p:nvPr>
            <p:ph idx="1"/>
          </p:nvPr>
        </p:nvSpPr>
        <p:spPr/>
        <p:txBody>
          <a:bodyPr>
            <a:normAutofit/>
          </a:bodyPr>
          <a:lstStyle/>
          <a:p>
            <a:r>
              <a:rPr lang="nl-NL" sz="1800" dirty="0"/>
              <a:t>Vervolgstappen om succesjes op te schalen (iteratief):</a:t>
            </a:r>
          </a:p>
          <a:p>
            <a:pPr lvl="1">
              <a:buFont typeface="+mj-lt"/>
              <a:buAutoNum type="arabicPeriod"/>
            </a:pPr>
            <a:r>
              <a:rPr lang="nl-NL" sz="1400" dirty="0"/>
              <a:t>Het herijken van </a:t>
            </a:r>
            <a:r>
              <a:rPr lang="nl-NL" sz="1400" b="1" dirty="0"/>
              <a:t>informatie</a:t>
            </a:r>
            <a:r>
              <a:rPr lang="nl-NL" sz="1400" dirty="0"/>
              <a:t> behoeften en noodzaak per partij</a:t>
            </a:r>
            <a:br>
              <a:rPr lang="nl-NL" sz="1400" dirty="0"/>
            </a:br>
            <a:r>
              <a:rPr lang="nl-NL" sz="1400" dirty="0"/>
              <a:t>Voor </a:t>
            </a:r>
            <a:r>
              <a:rPr lang="nl-NL" sz="1400" dirty="0" err="1"/>
              <a:t>PoV</a:t>
            </a:r>
            <a:r>
              <a:rPr lang="nl-NL" sz="1400" dirty="0"/>
              <a:t> 2 kan dit bijvoorbeeld in Achterland pilot (</a:t>
            </a:r>
            <a:r>
              <a:rPr lang="nl-NL" sz="1400" dirty="0" err="1"/>
              <a:t>JdR</a:t>
            </a:r>
            <a:r>
              <a:rPr lang="nl-NL" sz="1400" dirty="0"/>
              <a:t>, Schiphol, KLM, </a:t>
            </a:r>
            <a:r>
              <a:rPr lang="nl-NL" sz="1400" dirty="0" err="1"/>
              <a:t>Cargonaut</a:t>
            </a:r>
            <a:r>
              <a:rPr lang="nl-NL" sz="1400" dirty="0"/>
              <a:t>)</a:t>
            </a:r>
          </a:p>
          <a:p>
            <a:pPr lvl="1">
              <a:buFont typeface="+mj-lt"/>
              <a:buAutoNum type="arabicPeriod"/>
            </a:pPr>
            <a:r>
              <a:rPr lang="nl-NL" sz="1400" dirty="0"/>
              <a:t>Data collectie: het vaststellen en ophalen van de benodigde </a:t>
            </a:r>
            <a:r>
              <a:rPr lang="nl-NL" sz="1400" b="1" dirty="0"/>
              <a:t>data </a:t>
            </a:r>
            <a:r>
              <a:rPr lang="nl-NL" sz="1400" dirty="0"/>
              <a:t>en bron</a:t>
            </a:r>
          </a:p>
          <a:p>
            <a:pPr lvl="1">
              <a:buFont typeface="+mj-lt"/>
              <a:buAutoNum type="arabicPeriod"/>
            </a:pPr>
            <a:r>
              <a:rPr lang="nl-NL" sz="1400" dirty="0"/>
              <a:t>Data consolidatie</a:t>
            </a:r>
          </a:p>
          <a:p>
            <a:pPr lvl="2">
              <a:buFont typeface="+mj-lt"/>
              <a:buAutoNum type="alphaLcParenR"/>
            </a:pPr>
            <a:r>
              <a:rPr lang="nl-NL" sz="1000" dirty="0"/>
              <a:t>Zowel contractueel als technisch beperken dat er geen ongewenste </a:t>
            </a:r>
            <a:r>
              <a:rPr lang="nl-NL" sz="1000" b="1" dirty="0"/>
              <a:t>informatie </a:t>
            </a:r>
            <a:r>
              <a:rPr lang="nl-NL" sz="1000" dirty="0"/>
              <a:t>als “bijvangst” uit de </a:t>
            </a:r>
            <a:r>
              <a:rPr lang="nl-NL" sz="1000" b="1" dirty="0"/>
              <a:t>data</a:t>
            </a:r>
            <a:r>
              <a:rPr lang="nl-NL" sz="1000" dirty="0"/>
              <a:t> gehaald kan worden door partijen die geen noodzaak hebben</a:t>
            </a:r>
          </a:p>
          <a:p>
            <a:pPr lvl="2">
              <a:buFont typeface="+mj-lt"/>
              <a:buAutoNum type="alphaLcParenR"/>
            </a:pPr>
            <a:r>
              <a:rPr lang="nl-NL" sz="1000" dirty="0"/>
              <a:t>Het koppelen en exploreren van </a:t>
            </a:r>
            <a:r>
              <a:rPr lang="nl-NL" sz="1000" b="1" dirty="0"/>
              <a:t>data</a:t>
            </a:r>
          </a:p>
          <a:p>
            <a:pPr lvl="1">
              <a:buFont typeface="+mj-lt"/>
              <a:buAutoNum type="arabicPeriod"/>
            </a:pPr>
            <a:r>
              <a:rPr lang="nl-NL" sz="1400" dirty="0"/>
              <a:t>Het interactief analyseren van </a:t>
            </a:r>
            <a:r>
              <a:rPr lang="nl-NL" sz="1400" b="1" dirty="0"/>
              <a:t>data</a:t>
            </a:r>
            <a:r>
              <a:rPr lang="nl-NL" sz="1400" dirty="0"/>
              <a:t>,</a:t>
            </a:r>
            <a:r>
              <a:rPr lang="nl-NL" sz="1400" b="1" dirty="0"/>
              <a:t> </a:t>
            </a:r>
            <a:r>
              <a:rPr lang="nl-NL" sz="1400" dirty="0"/>
              <a:t>het visualiseren van </a:t>
            </a:r>
            <a:r>
              <a:rPr lang="nl-NL" sz="1400" b="1" dirty="0"/>
              <a:t>informatie</a:t>
            </a:r>
            <a:endParaRPr lang="nl-NL" sz="1400" dirty="0"/>
          </a:p>
          <a:p>
            <a:pPr lvl="1"/>
            <a:endParaRPr lang="nl-NL" sz="1400" dirty="0"/>
          </a:p>
        </p:txBody>
      </p:sp>
      <p:pic>
        <p:nvPicPr>
          <p:cNvPr id="9218" name="Picture 2" descr="http://www.mhsaoit.com/images/Database_Design/database-visua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2324" y="3389833"/>
            <a:ext cx="1119391" cy="8273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image.digitalinsightresearch.in/uploads/imagelibrary/database2.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81562" y="3358977"/>
            <a:ext cx="780875" cy="73987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tatic1.squarespace.com/static/53c98477e4b0985ac7917c0d/t/53cd6035e4b003bdba530744/1405968439410/strategy.jpg?format=150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432" y="3082531"/>
            <a:ext cx="936722" cy="702541"/>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4"/>
          <p:cNvSpPr/>
          <p:nvPr/>
        </p:nvSpPr>
        <p:spPr>
          <a:xfrm>
            <a:off x="1545432" y="4217209"/>
            <a:ext cx="1266886"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Chevron 8"/>
          <p:cNvSpPr/>
          <p:nvPr/>
        </p:nvSpPr>
        <p:spPr>
          <a:xfrm>
            <a:off x="2784396" y="4217209"/>
            <a:ext cx="1266886"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0" name="Chevron 9"/>
          <p:cNvSpPr/>
          <p:nvPr/>
        </p:nvSpPr>
        <p:spPr>
          <a:xfrm>
            <a:off x="4023360" y="4217209"/>
            <a:ext cx="1266886"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Chevron 10"/>
          <p:cNvSpPr/>
          <p:nvPr/>
        </p:nvSpPr>
        <p:spPr>
          <a:xfrm>
            <a:off x="5262324" y="4217209"/>
            <a:ext cx="1266886"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2" name="TextBox 11"/>
          <p:cNvSpPr txBox="1"/>
          <p:nvPr/>
        </p:nvSpPr>
        <p:spPr>
          <a:xfrm>
            <a:off x="1686720" y="3736875"/>
            <a:ext cx="867545" cy="461665"/>
          </a:xfrm>
          <a:prstGeom prst="rect">
            <a:avLst/>
          </a:prstGeom>
          <a:noFill/>
        </p:spPr>
        <p:txBody>
          <a:bodyPr wrap="none" rtlCol="0">
            <a:spAutoFit/>
          </a:bodyPr>
          <a:lstStyle/>
          <a:p>
            <a:pPr algn="ctr"/>
            <a:r>
              <a:rPr lang="en-US" sz="1200" dirty="0" err="1"/>
              <a:t>Informatie</a:t>
            </a:r>
            <a:br>
              <a:rPr lang="en-US" sz="1200" dirty="0"/>
            </a:br>
            <a:r>
              <a:rPr lang="en-US" sz="1200" dirty="0" err="1"/>
              <a:t>strategie</a:t>
            </a:r>
            <a:endParaRPr lang="en-US" sz="1200" dirty="0"/>
          </a:p>
        </p:txBody>
      </p:sp>
      <p:sp>
        <p:nvSpPr>
          <p:cNvPr id="13" name="Curved Down Arrow 12"/>
          <p:cNvSpPr/>
          <p:nvPr/>
        </p:nvSpPr>
        <p:spPr>
          <a:xfrm>
            <a:off x="1545432" y="3772203"/>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0800000">
            <a:off x="1545432" y="4035414"/>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9314" y="3495661"/>
            <a:ext cx="441960" cy="440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3234" y="3669803"/>
            <a:ext cx="441960" cy="4406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4359" y="3344002"/>
            <a:ext cx="441960" cy="44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4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hevron 33"/>
          <p:cNvSpPr/>
          <p:nvPr/>
        </p:nvSpPr>
        <p:spPr>
          <a:xfrm>
            <a:off x="5839412" y="3657228"/>
            <a:ext cx="2496814"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a:t>
            </a:r>
            <a:r>
              <a:rPr lang="en-US" sz="1200" dirty="0" err="1">
                <a:solidFill>
                  <a:schemeClr val="tx1"/>
                </a:solidFill>
              </a:rPr>
              <a:t>Visualisatie</a:t>
            </a:r>
            <a:endParaRPr lang="en-US" sz="1200" dirty="0">
              <a:solidFill>
                <a:schemeClr val="tx1"/>
              </a:solidFill>
            </a:endParaRPr>
          </a:p>
        </p:txBody>
      </p:sp>
      <p:sp>
        <p:nvSpPr>
          <p:cNvPr id="2" name="Title 1"/>
          <p:cNvSpPr>
            <a:spLocks noGrp="1"/>
          </p:cNvSpPr>
          <p:nvPr>
            <p:ph type="title"/>
          </p:nvPr>
        </p:nvSpPr>
        <p:spPr/>
        <p:txBody>
          <a:bodyPr/>
          <a:lstStyle/>
          <a:p>
            <a:r>
              <a:rPr lang="en-US" dirty="0" err="1"/>
              <a:t>Te</a:t>
            </a:r>
            <a:r>
              <a:rPr lang="en-US" dirty="0"/>
              <a:t> </a:t>
            </a:r>
            <a:r>
              <a:rPr lang="en-US" dirty="0" err="1"/>
              <a:t>ontwikkelen</a:t>
            </a:r>
            <a:r>
              <a:rPr lang="en-US" dirty="0"/>
              <a:t> </a:t>
            </a:r>
            <a:r>
              <a:rPr lang="en-US" dirty="0" err="1"/>
              <a:t>kennisgebieden</a:t>
            </a:r>
            <a:r>
              <a:rPr lang="en-US" dirty="0"/>
              <a:t> (1/3)</a:t>
            </a:r>
          </a:p>
        </p:txBody>
      </p:sp>
      <p:sp>
        <p:nvSpPr>
          <p:cNvPr id="4" name="Slide Number Placeholder 3"/>
          <p:cNvSpPr>
            <a:spLocks noGrp="1"/>
          </p:cNvSpPr>
          <p:nvPr>
            <p:ph type="sldNum" sz="quarter" idx="12"/>
          </p:nvPr>
        </p:nvSpPr>
        <p:spPr/>
        <p:txBody>
          <a:bodyPr/>
          <a:lstStyle/>
          <a:p>
            <a:fld id="{DDA46E91-AB01-4822-8E70-3764F4A6B580}" type="slidenum">
              <a:rPr lang="nl-NL" smtClean="0"/>
              <a:pPr/>
              <a:t>41</a:t>
            </a:fld>
            <a:endParaRPr lang="nl-NL" dirty="0"/>
          </a:p>
        </p:txBody>
      </p:sp>
      <p:pic>
        <p:nvPicPr>
          <p:cNvPr id="5" name="Picture 2" descr="http://www.mhsaoit.com/images/Database_Design/database-visual.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1715" y="1183939"/>
            <a:ext cx="1119391" cy="827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digitalinsightresearch.in/uploads/imagelibrary/database2.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920583" y="1358670"/>
            <a:ext cx="780875" cy="739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atic1.squarespace.com/static/53c98477e4b0985ac7917c0d/t/53cd6035e4b003bdba530744/1405968439410/strategy.jpg?format=1500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463" y="1185878"/>
            <a:ext cx="936722" cy="702541"/>
          </a:xfrm>
          <a:prstGeom prst="rect">
            <a:avLst/>
          </a:prstGeom>
          <a:noFill/>
          <a:extLst>
            <a:ext uri="{909E8E84-426E-40DD-AFC4-6F175D3DCCD1}">
              <a14:hiddenFill xmlns:a14="http://schemas.microsoft.com/office/drawing/2010/main">
                <a:solidFill>
                  <a:srgbClr val="FFFFFF"/>
                </a:solidFill>
              </a14:hiddenFill>
            </a:ext>
          </a:extLst>
        </p:spPr>
      </p:pic>
      <p:sp>
        <p:nvSpPr>
          <p:cNvPr id="8" name="Chevron 7"/>
          <p:cNvSpPr/>
          <p:nvPr/>
        </p:nvSpPr>
        <p:spPr>
          <a:xfrm>
            <a:off x="1112185" y="2320556"/>
            <a:ext cx="1597292"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9" name="Chevron 8"/>
          <p:cNvSpPr/>
          <p:nvPr/>
        </p:nvSpPr>
        <p:spPr>
          <a:xfrm>
            <a:off x="2812280" y="2320556"/>
            <a:ext cx="1597292"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0" name="Chevron 9"/>
          <p:cNvSpPr/>
          <p:nvPr/>
        </p:nvSpPr>
        <p:spPr>
          <a:xfrm>
            <a:off x="4512375" y="2320556"/>
            <a:ext cx="1597292"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Chevron 10"/>
          <p:cNvSpPr/>
          <p:nvPr/>
        </p:nvSpPr>
        <p:spPr>
          <a:xfrm>
            <a:off x="6212469" y="2320556"/>
            <a:ext cx="1597292" cy="26495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2" name="TextBox 11"/>
          <p:cNvSpPr txBox="1"/>
          <p:nvPr/>
        </p:nvSpPr>
        <p:spPr>
          <a:xfrm>
            <a:off x="1493751" y="1840222"/>
            <a:ext cx="867545" cy="461665"/>
          </a:xfrm>
          <a:prstGeom prst="rect">
            <a:avLst/>
          </a:prstGeom>
          <a:noFill/>
        </p:spPr>
        <p:txBody>
          <a:bodyPr wrap="none" rtlCol="0">
            <a:spAutoFit/>
          </a:bodyPr>
          <a:lstStyle/>
          <a:p>
            <a:pPr algn="ctr"/>
            <a:r>
              <a:rPr lang="en-US" sz="1200" dirty="0" err="1"/>
              <a:t>Informatie</a:t>
            </a:r>
            <a:br>
              <a:rPr lang="en-US" sz="1200" dirty="0"/>
            </a:br>
            <a:r>
              <a:rPr lang="en-US" sz="1200" dirty="0" err="1"/>
              <a:t>strategie</a:t>
            </a:r>
            <a:endParaRPr lang="en-US" sz="1200" dirty="0"/>
          </a:p>
        </p:txBody>
      </p:sp>
      <p:sp>
        <p:nvSpPr>
          <p:cNvPr id="13" name="Curved Down Arrow 12"/>
          <p:cNvSpPr/>
          <p:nvPr/>
        </p:nvSpPr>
        <p:spPr>
          <a:xfrm>
            <a:off x="1352463" y="1875550"/>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0800000">
            <a:off x="1352463" y="2138761"/>
            <a:ext cx="1108798" cy="126884"/>
          </a:xfrm>
          <a:prstGeom prst="curvedDownArrow">
            <a:avLst>
              <a:gd name="adj1" fmla="val 25000"/>
              <a:gd name="adj2" fmla="val 991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984" y="1446416"/>
            <a:ext cx="441960" cy="440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904" y="1593537"/>
            <a:ext cx="441960" cy="4406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3.bp.blogspot.com/-mx6UGHG8a3s/VbDWLEBrSRI/AAAAAAAAC-k/LhnoG7HzViE/s1600/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029" y="1294757"/>
            <a:ext cx="441960" cy="440686"/>
          </a:xfrm>
          <a:prstGeom prst="rect">
            <a:avLst/>
          </a:prstGeom>
          <a:noFill/>
          <a:extLst>
            <a:ext uri="{909E8E84-426E-40DD-AFC4-6F175D3DCCD1}">
              <a14:hiddenFill xmlns:a14="http://schemas.microsoft.com/office/drawing/2010/main">
                <a:solidFill>
                  <a:srgbClr val="FFFFFF"/>
                </a:solidFill>
              </a14:hiddenFill>
            </a:ext>
          </a:extLst>
        </p:spPr>
      </p:pic>
      <p:sp>
        <p:nvSpPr>
          <p:cNvPr id="20" name="Chevron 19"/>
          <p:cNvSpPr/>
          <p:nvPr/>
        </p:nvSpPr>
        <p:spPr>
          <a:xfrm>
            <a:off x="3286025" y="3196733"/>
            <a:ext cx="3360338"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Modelling &amp; Development</a:t>
            </a:r>
          </a:p>
        </p:txBody>
      </p:sp>
      <p:sp>
        <p:nvSpPr>
          <p:cNvPr id="21" name="Chevron 20"/>
          <p:cNvSpPr/>
          <p:nvPr/>
        </p:nvSpPr>
        <p:spPr>
          <a:xfrm>
            <a:off x="1298301" y="3196733"/>
            <a:ext cx="2029128"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Metadata Mgt.</a:t>
            </a:r>
          </a:p>
        </p:txBody>
      </p:sp>
      <p:sp>
        <p:nvSpPr>
          <p:cNvPr id="24" name="Chevron 23"/>
          <p:cNvSpPr/>
          <p:nvPr/>
        </p:nvSpPr>
        <p:spPr>
          <a:xfrm>
            <a:off x="5218607" y="2734400"/>
            <a:ext cx="3052492" cy="17477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dirty="0">
              <a:solidFill>
                <a:schemeClr val="tx1"/>
              </a:solidFill>
            </a:endParaRPr>
          </a:p>
        </p:txBody>
      </p:sp>
      <p:sp>
        <p:nvSpPr>
          <p:cNvPr id="18" name="Chevron 17"/>
          <p:cNvSpPr/>
          <p:nvPr/>
        </p:nvSpPr>
        <p:spPr>
          <a:xfrm>
            <a:off x="972946" y="2734400"/>
            <a:ext cx="4371285"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Governance</a:t>
            </a:r>
          </a:p>
        </p:txBody>
      </p:sp>
      <p:sp>
        <p:nvSpPr>
          <p:cNvPr id="26" name="Chevron 25"/>
          <p:cNvSpPr/>
          <p:nvPr/>
        </p:nvSpPr>
        <p:spPr>
          <a:xfrm>
            <a:off x="5634307" y="3425035"/>
            <a:ext cx="2753617" cy="17477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dirty="0">
              <a:solidFill>
                <a:schemeClr val="tx1"/>
              </a:solidFill>
            </a:endParaRPr>
          </a:p>
        </p:txBody>
      </p:sp>
      <p:sp>
        <p:nvSpPr>
          <p:cNvPr id="23" name="Chevron 22"/>
          <p:cNvSpPr/>
          <p:nvPr/>
        </p:nvSpPr>
        <p:spPr>
          <a:xfrm>
            <a:off x="1971745" y="3425035"/>
            <a:ext cx="3811915"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analytics platform technology (as a service)</a:t>
            </a:r>
          </a:p>
        </p:txBody>
      </p:sp>
      <p:sp>
        <p:nvSpPr>
          <p:cNvPr id="27" name="TextBox 26"/>
          <p:cNvSpPr txBox="1"/>
          <p:nvPr/>
        </p:nvSpPr>
        <p:spPr>
          <a:xfrm>
            <a:off x="3061363" y="1960050"/>
            <a:ext cx="1104791" cy="276999"/>
          </a:xfrm>
          <a:prstGeom prst="rect">
            <a:avLst/>
          </a:prstGeom>
          <a:noFill/>
        </p:spPr>
        <p:txBody>
          <a:bodyPr wrap="none" rtlCol="0">
            <a:spAutoFit/>
          </a:bodyPr>
          <a:lstStyle/>
          <a:p>
            <a:pPr algn="ctr"/>
            <a:r>
              <a:rPr lang="en-US" sz="1200" dirty="0"/>
              <a:t>Data </a:t>
            </a:r>
            <a:r>
              <a:rPr lang="en-US" sz="1200" dirty="0" err="1"/>
              <a:t>collectie</a:t>
            </a:r>
            <a:endParaRPr lang="en-US" sz="1200" dirty="0"/>
          </a:p>
        </p:txBody>
      </p:sp>
      <p:sp>
        <p:nvSpPr>
          <p:cNvPr id="28" name="TextBox 27"/>
          <p:cNvSpPr txBox="1"/>
          <p:nvPr/>
        </p:nvSpPr>
        <p:spPr>
          <a:xfrm>
            <a:off x="4594103" y="1960050"/>
            <a:ext cx="1359668" cy="276999"/>
          </a:xfrm>
          <a:prstGeom prst="rect">
            <a:avLst/>
          </a:prstGeom>
          <a:noFill/>
        </p:spPr>
        <p:txBody>
          <a:bodyPr wrap="none" rtlCol="0">
            <a:spAutoFit/>
          </a:bodyPr>
          <a:lstStyle/>
          <a:p>
            <a:pPr algn="ctr"/>
            <a:r>
              <a:rPr lang="en-US" sz="1200" dirty="0"/>
              <a:t>Data </a:t>
            </a:r>
            <a:r>
              <a:rPr lang="en-US" sz="1200" dirty="0" err="1"/>
              <a:t>consolidatie</a:t>
            </a:r>
            <a:endParaRPr lang="en-US" sz="1200" dirty="0"/>
          </a:p>
        </p:txBody>
      </p:sp>
      <p:sp>
        <p:nvSpPr>
          <p:cNvPr id="29" name="TextBox 28"/>
          <p:cNvSpPr txBox="1"/>
          <p:nvPr/>
        </p:nvSpPr>
        <p:spPr>
          <a:xfrm>
            <a:off x="6174559" y="1860171"/>
            <a:ext cx="1548822" cy="461665"/>
          </a:xfrm>
          <a:prstGeom prst="rect">
            <a:avLst/>
          </a:prstGeom>
          <a:noFill/>
        </p:spPr>
        <p:txBody>
          <a:bodyPr wrap="none" rtlCol="0">
            <a:spAutoFit/>
          </a:bodyPr>
          <a:lstStyle/>
          <a:p>
            <a:pPr algn="ctr"/>
            <a:r>
              <a:rPr lang="en-US" sz="1200" dirty="0" err="1"/>
              <a:t>Interactieve</a:t>
            </a:r>
            <a:r>
              <a:rPr lang="en-US" sz="1200" dirty="0"/>
              <a:t> </a:t>
            </a:r>
            <a:r>
              <a:rPr lang="en-US" sz="1200" dirty="0" err="1"/>
              <a:t>analyse</a:t>
            </a:r>
            <a:br>
              <a:rPr lang="en-US" sz="1200" dirty="0"/>
            </a:br>
            <a:r>
              <a:rPr lang="en-US" sz="1200" dirty="0" err="1"/>
              <a:t>en</a:t>
            </a:r>
            <a:r>
              <a:rPr lang="en-US" sz="1200" dirty="0"/>
              <a:t> </a:t>
            </a:r>
            <a:r>
              <a:rPr lang="en-US" sz="1200" dirty="0" err="1"/>
              <a:t>visualisatie</a:t>
            </a:r>
            <a:endParaRPr lang="en-US" sz="1200" dirty="0"/>
          </a:p>
        </p:txBody>
      </p:sp>
      <p:sp>
        <p:nvSpPr>
          <p:cNvPr id="32" name="Chevron 31"/>
          <p:cNvSpPr/>
          <p:nvPr/>
        </p:nvSpPr>
        <p:spPr>
          <a:xfrm>
            <a:off x="4583421" y="2971148"/>
            <a:ext cx="3687678" cy="17477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dirty="0">
              <a:solidFill>
                <a:schemeClr val="tx1"/>
              </a:solidFill>
            </a:endParaRPr>
          </a:p>
        </p:txBody>
      </p:sp>
      <p:sp>
        <p:nvSpPr>
          <p:cNvPr id="22" name="Chevron 21"/>
          <p:cNvSpPr/>
          <p:nvPr/>
        </p:nvSpPr>
        <p:spPr>
          <a:xfrm>
            <a:off x="2398957" y="2967540"/>
            <a:ext cx="2305518"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a:t>
            </a:r>
            <a:r>
              <a:rPr lang="en-US" sz="1200" dirty="0" err="1">
                <a:solidFill>
                  <a:schemeClr val="tx1"/>
                </a:solidFill>
              </a:rPr>
              <a:t>Integratie</a:t>
            </a:r>
            <a:endParaRPr lang="en-US" sz="1200" dirty="0">
              <a:solidFill>
                <a:schemeClr val="tx1"/>
              </a:solidFill>
            </a:endParaRPr>
          </a:p>
        </p:txBody>
      </p:sp>
      <p:sp>
        <p:nvSpPr>
          <p:cNvPr id="33" name="Chevron 32"/>
          <p:cNvSpPr/>
          <p:nvPr/>
        </p:nvSpPr>
        <p:spPr>
          <a:xfrm>
            <a:off x="3206612" y="3657228"/>
            <a:ext cx="2753617" cy="174770"/>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dirty="0">
              <a:solidFill>
                <a:schemeClr val="tx1"/>
              </a:solidFill>
            </a:endParaRPr>
          </a:p>
        </p:txBody>
      </p:sp>
      <p:sp>
        <p:nvSpPr>
          <p:cNvPr id="19" name="Chevron 18"/>
          <p:cNvSpPr/>
          <p:nvPr/>
        </p:nvSpPr>
        <p:spPr>
          <a:xfrm>
            <a:off x="1298301" y="3657228"/>
            <a:ext cx="2029128" cy="174770"/>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solidFill>
                  <a:schemeClr val="tx1"/>
                </a:solidFill>
              </a:rPr>
              <a:t>Data </a:t>
            </a:r>
            <a:r>
              <a:rPr lang="en-US" sz="1200" dirty="0" err="1">
                <a:solidFill>
                  <a:schemeClr val="tx1"/>
                </a:solidFill>
              </a:rPr>
              <a:t>Visualisatie</a:t>
            </a:r>
            <a:endParaRPr lang="en-US" sz="1200" dirty="0">
              <a:solidFill>
                <a:schemeClr val="tx1"/>
              </a:solidFill>
            </a:endParaRPr>
          </a:p>
        </p:txBody>
      </p:sp>
      <p:sp>
        <p:nvSpPr>
          <p:cNvPr id="3" name="TextBox 2"/>
          <p:cNvSpPr txBox="1"/>
          <p:nvPr/>
        </p:nvSpPr>
        <p:spPr>
          <a:xfrm>
            <a:off x="288782" y="3995919"/>
            <a:ext cx="7125669" cy="261610"/>
          </a:xfrm>
          <a:prstGeom prst="rect">
            <a:avLst/>
          </a:prstGeom>
          <a:noFill/>
        </p:spPr>
        <p:txBody>
          <a:bodyPr wrap="none" rtlCol="0">
            <a:spAutoFit/>
          </a:bodyPr>
          <a:lstStyle/>
          <a:p>
            <a:r>
              <a:rPr lang="en-US" sz="1100" dirty="0"/>
              <a:t>N.B. </a:t>
            </a:r>
            <a:r>
              <a:rPr lang="en-US" sz="1100" dirty="0" err="1"/>
              <a:t>Deze</a:t>
            </a:r>
            <a:r>
              <a:rPr lang="en-US" sz="1100" dirty="0"/>
              <a:t> </a:t>
            </a:r>
            <a:r>
              <a:rPr lang="en-US" sz="1100" dirty="0" err="1"/>
              <a:t>kennisgebieden</a:t>
            </a:r>
            <a:r>
              <a:rPr lang="en-US" sz="1100" dirty="0"/>
              <a:t> </a:t>
            </a:r>
            <a:r>
              <a:rPr lang="en-US" sz="1100" dirty="0" err="1"/>
              <a:t>zijn</a:t>
            </a:r>
            <a:r>
              <a:rPr lang="en-US" sz="1100" dirty="0"/>
              <a:t> </a:t>
            </a:r>
            <a:r>
              <a:rPr lang="en-US" sz="1100" dirty="0" err="1"/>
              <a:t>gedetailleerd</a:t>
            </a:r>
            <a:r>
              <a:rPr lang="en-US" sz="1100" dirty="0"/>
              <a:t> </a:t>
            </a:r>
            <a:r>
              <a:rPr lang="en-US" sz="1100" dirty="0" err="1"/>
              <a:t>beschreven</a:t>
            </a:r>
            <a:r>
              <a:rPr lang="en-US" sz="1100" dirty="0"/>
              <a:t> in DMBOK </a:t>
            </a:r>
            <a:r>
              <a:rPr lang="en-US" sz="1100" dirty="0" err="1"/>
              <a:t>en</a:t>
            </a:r>
            <a:r>
              <a:rPr lang="en-US" sz="1100" dirty="0"/>
              <a:t> DMBOK2 van DAMA (</a:t>
            </a:r>
            <a:r>
              <a:rPr lang="en-US" sz="1100" dirty="0" err="1"/>
              <a:t>zie</a:t>
            </a:r>
            <a:r>
              <a:rPr lang="en-US" sz="1100" dirty="0"/>
              <a:t> </a:t>
            </a:r>
            <a:r>
              <a:rPr lang="en-US" sz="1100" dirty="0" err="1"/>
              <a:t>ook</a:t>
            </a:r>
            <a:r>
              <a:rPr lang="en-US" sz="1100" dirty="0"/>
              <a:t> appendix)</a:t>
            </a:r>
          </a:p>
        </p:txBody>
      </p:sp>
    </p:spTree>
    <p:extLst>
      <p:ext uri="{BB962C8B-B14F-4D97-AF65-F5344CB8AC3E}">
        <p14:creationId xmlns:p14="http://schemas.microsoft.com/office/powerpoint/2010/main" val="563111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Te ontwikkelen kennisgebieden (2/3)</a:t>
            </a:r>
            <a:endParaRPr lang="en-US" dirty="0"/>
          </a:p>
        </p:txBody>
      </p:sp>
      <p:sp>
        <p:nvSpPr>
          <p:cNvPr id="3" name="Content Placeholder 2"/>
          <p:cNvSpPr>
            <a:spLocks noGrp="1"/>
          </p:cNvSpPr>
          <p:nvPr>
            <p:ph idx="1"/>
          </p:nvPr>
        </p:nvSpPr>
        <p:spPr>
          <a:xfrm>
            <a:off x="457200" y="1200151"/>
            <a:ext cx="6838265" cy="3394472"/>
          </a:xfrm>
        </p:spPr>
        <p:txBody>
          <a:bodyPr>
            <a:normAutofit/>
          </a:bodyPr>
          <a:lstStyle/>
          <a:p>
            <a:pPr marL="514350" indent="-514350">
              <a:buFont typeface="+mj-lt"/>
              <a:buAutoNum type="arabicPeriod"/>
            </a:pPr>
            <a:r>
              <a:rPr lang="nl-NL" sz="1400" b="1" dirty="0"/>
              <a:t>Data </a:t>
            </a:r>
            <a:r>
              <a:rPr lang="nl-NL" sz="1400" b="1" dirty="0" err="1"/>
              <a:t>Governance</a:t>
            </a:r>
            <a:br>
              <a:rPr lang="nl-NL" sz="1400" dirty="0"/>
            </a:br>
            <a:r>
              <a:rPr lang="nl-NL" sz="1400" dirty="0"/>
              <a:t>Hiermee wordt vastgelegd welke rollen en verantwoordelijkheden er bestaan voor de data, en gaat verder dan de meeste data convenanten.</a:t>
            </a:r>
            <a:br>
              <a:rPr lang="nl-NL" sz="1400" dirty="0"/>
            </a:br>
            <a:br>
              <a:rPr lang="nl-NL" sz="1400" dirty="0"/>
            </a:br>
            <a:r>
              <a:rPr lang="nl-NL" sz="1400" dirty="0"/>
              <a:t>Bijvoorbeeld: wie beslist waar investeringen gaan plaatsvinden om een andere partij in de keten effectiever te laten zijn?</a:t>
            </a:r>
            <a:endParaRPr lang="nl-NL" sz="1100" dirty="0"/>
          </a:p>
          <a:p>
            <a:pPr marL="514350" indent="-514350">
              <a:buFont typeface="+mj-lt"/>
              <a:buAutoNum type="arabicPeriod"/>
            </a:pPr>
            <a:endParaRPr lang="nl-NL" sz="1400" dirty="0"/>
          </a:p>
          <a:p>
            <a:pPr marL="514350" indent="-514350">
              <a:buFont typeface="+mj-lt"/>
              <a:buAutoNum type="arabicPeriod"/>
            </a:pPr>
            <a:r>
              <a:rPr lang="nl-NL" sz="1400" b="1" dirty="0"/>
              <a:t>Data Visualisatie, </a:t>
            </a:r>
            <a:r>
              <a:rPr lang="nl-NL" sz="1400" b="1" dirty="0" err="1"/>
              <a:t>Modelling</a:t>
            </a:r>
            <a:r>
              <a:rPr lang="nl-NL" sz="1400" b="1" dirty="0"/>
              <a:t> en development</a:t>
            </a:r>
            <a:br>
              <a:rPr lang="nl-NL" sz="1400" dirty="0"/>
            </a:br>
            <a:r>
              <a:rPr lang="nl-NL" sz="1400" dirty="0"/>
              <a:t>Door data visueel aantrekkelijk weer te geven, in structuren die inspiratie geven om onderzoeksvragen te ontwikkelen, zullen stakeholders actiever mee gaan denken over mogelijke oplossingen.</a:t>
            </a:r>
            <a:br>
              <a:rPr lang="nl-NL" sz="1400" dirty="0"/>
            </a:br>
            <a:br>
              <a:rPr lang="nl-NL" sz="1400" dirty="0"/>
            </a:br>
            <a:r>
              <a:rPr lang="nl-NL" sz="1400" dirty="0"/>
              <a:t>Bijvoorbeeld: Waar in de keten wordt tijd verloren en waarom? Waar wordt tijd goed gemaakt en waarom?</a:t>
            </a:r>
          </a:p>
        </p:txBody>
      </p:sp>
      <p:sp>
        <p:nvSpPr>
          <p:cNvPr id="4" name="Slide Number Placeholder 3"/>
          <p:cNvSpPr>
            <a:spLocks noGrp="1"/>
          </p:cNvSpPr>
          <p:nvPr>
            <p:ph type="sldNum" sz="quarter" idx="12"/>
          </p:nvPr>
        </p:nvSpPr>
        <p:spPr/>
        <p:txBody>
          <a:bodyPr/>
          <a:lstStyle/>
          <a:p>
            <a:fld id="{DDA46E91-AB01-4822-8E70-3764F4A6B580}" type="slidenum">
              <a:rPr lang="nl-NL" smtClean="0"/>
              <a:pPr/>
              <a:t>42</a:t>
            </a:fld>
            <a:endParaRPr lang="nl-NL" dirty="0"/>
          </a:p>
        </p:txBody>
      </p:sp>
      <p:pic>
        <p:nvPicPr>
          <p:cNvPr id="5" name="Picture 4"/>
          <p:cNvPicPr>
            <a:picLocks noChangeAspect="1"/>
          </p:cNvPicPr>
          <p:nvPr/>
        </p:nvPicPr>
        <p:blipFill>
          <a:blip r:embed="rId2"/>
          <a:stretch>
            <a:fillRect/>
          </a:stretch>
        </p:blipFill>
        <p:spPr>
          <a:xfrm>
            <a:off x="7229680" y="1358307"/>
            <a:ext cx="1457120" cy="1071512"/>
          </a:xfrm>
          <a:prstGeom prst="rect">
            <a:avLst/>
          </a:prstGeom>
        </p:spPr>
      </p:pic>
      <p:pic>
        <p:nvPicPr>
          <p:cNvPr id="7" name="Picture 6"/>
          <p:cNvPicPr>
            <a:picLocks noChangeAspect="1"/>
          </p:cNvPicPr>
          <p:nvPr/>
        </p:nvPicPr>
        <p:blipFill>
          <a:blip r:embed="rId3"/>
          <a:stretch>
            <a:fillRect/>
          </a:stretch>
        </p:blipFill>
        <p:spPr>
          <a:xfrm>
            <a:off x="7384617" y="2587975"/>
            <a:ext cx="1147245" cy="1494714"/>
          </a:xfrm>
          <a:prstGeom prst="rect">
            <a:avLst/>
          </a:prstGeom>
        </p:spPr>
      </p:pic>
    </p:spTree>
    <p:extLst>
      <p:ext uri="{BB962C8B-B14F-4D97-AF65-F5344CB8AC3E}">
        <p14:creationId xmlns:p14="http://schemas.microsoft.com/office/powerpoint/2010/main" val="1607226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Te ontwikkelen kennisgebieden (3/3)</a:t>
            </a:r>
            <a:endParaRPr lang="en-US" dirty="0"/>
          </a:p>
        </p:txBody>
      </p:sp>
      <p:sp>
        <p:nvSpPr>
          <p:cNvPr id="3" name="Content Placeholder 2"/>
          <p:cNvSpPr>
            <a:spLocks noGrp="1"/>
          </p:cNvSpPr>
          <p:nvPr>
            <p:ph idx="1"/>
          </p:nvPr>
        </p:nvSpPr>
        <p:spPr>
          <a:xfrm>
            <a:off x="457201" y="1200151"/>
            <a:ext cx="6617064" cy="3394472"/>
          </a:xfrm>
        </p:spPr>
        <p:txBody>
          <a:bodyPr>
            <a:normAutofit/>
          </a:bodyPr>
          <a:lstStyle/>
          <a:p>
            <a:pPr marL="514350" indent="-514350">
              <a:buFont typeface="+mj-lt"/>
              <a:buAutoNum type="arabicPeriod" startAt="3"/>
            </a:pPr>
            <a:r>
              <a:rPr lang="nl-NL" sz="1400" b="1" dirty="0"/>
              <a:t>Metadata management</a:t>
            </a:r>
            <a:br>
              <a:rPr lang="nl-NL" sz="1400" b="1" dirty="0"/>
            </a:br>
            <a:r>
              <a:rPr lang="nl-NL" sz="1400" dirty="0"/>
              <a:t>Met welke definities wordt gewerkt door partijen in de gehele keten. Uniforme definities (of in ieder geval: gevalideerde definities) is cruciaal om met elkaars data te kunnen werken.</a:t>
            </a:r>
            <a:br>
              <a:rPr lang="nl-NL" sz="1400" dirty="0"/>
            </a:br>
            <a:br>
              <a:rPr lang="nl-NL" sz="1400" dirty="0"/>
            </a:br>
            <a:r>
              <a:rPr lang="nl-NL" sz="1400" dirty="0"/>
              <a:t>Bijvoorbeeld: wat is de definitie van binnenkomst? En op hoeveel plaatsen wordt deze definitie gehanteerd?</a:t>
            </a:r>
            <a:br>
              <a:rPr lang="nl-NL" sz="1400" dirty="0"/>
            </a:br>
            <a:endParaRPr lang="en-US" sz="1400" dirty="0"/>
          </a:p>
          <a:p>
            <a:pPr marL="514350" indent="-514350">
              <a:buFont typeface="+mj-lt"/>
              <a:buAutoNum type="arabicPeriod" startAt="3"/>
            </a:pPr>
            <a:r>
              <a:rPr lang="en-US" sz="1400" b="1" dirty="0" err="1"/>
              <a:t>Integratie</a:t>
            </a:r>
            <a:r>
              <a:rPr lang="en-US" sz="1400" b="1" dirty="0"/>
              <a:t> &amp; </a:t>
            </a:r>
            <a:r>
              <a:rPr lang="en-US" sz="1400" b="1" dirty="0" err="1"/>
              <a:t>Interoperabiliteit</a:t>
            </a:r>
            <a:br>
              <a:rPr lang="en-US" sz="1400" b="1" dirty="0"/>
            </a:br>
            <a:r>
              <a:rPr lang="en-US" sz="1400" dirty="0" err="1"/>
              <a:t>Wie</a:t>
            </a:r>
            <a:r>
              <a:rPr lang="en-US" sz="1400" dirty="0"/>
              <a:t> </a:t>
            </a:r>
            <a:r>
              <a:rPr lang="en-US" sz="1400" dirty="0" err="1"/>
              <a:t>kan</a:t>
            </a:r>
            <a:r>
              <a:rPr lang="en-US" sz="1400" dirty="0"/>
              <a:t> </a:t>
            </a:r>
            <a:r>
              <a:rPr lang="en-US" sz="1400" dirty="0" err="1"/>
              <a:t>er</a:t>
            </a:r>
            <a:r>
              <a:rPr lang="en-US" sz="1400" dirty="0"/>
              <a:t> op </a:t>
            </a:r>
            <a:r>
              <a:rPr lang="en-US" sz="1400" dirty="0" err="1"/>
              <a:t>welke</a:t>
            </a:r>
            <a:r>
              <a:rPr lang="en-US" sz="1400" dirty="0"/>
              <a:t> </a:t>
            </a:r>
            <a:r>
              <a:rPr lang="en-US" sz="1400" dirty="0" err="1"/>
              <a:t>wijze</a:t>
            </a:r>
            <a:r>
              <a:rPr lang="en-US" sz="1400" dirty="0"/>
              <a:t> </a:t>
            </a:r>
            <a:r>
              <a:rPr lang="en-US" sz="1400" dirty="0" err="1"/>
              <a:t>aan</a:t>
            </a:r>
            <a:r>
              <a:rPr lang="en-US" sz="1400" dirty="0"/>
              <a:t> data </a:t>
            </a:r>
            <a:r>
              <a:rPr lang="en-US" sz="1400" dirty="0" err="1"/>
              <a:t>komen</a:t>
            </a:r>
            <a:r>
              <a:rPr lang="en-US" sz="1400" dirty="0"/>
              <a:t>, </a:t>
            </a:r>
            <a:r>
              <a:rPr lang="en-US" sz="1400" dirty="0" err="1"/>
              <a:t>en</a:t>
            </a:r>
            <a:r>
              <a:rPr lang="en-US" sz="1400" dirty="0"/>
              <a:t> </a:t>
            </a:r>
            <a:r>
              <a:rPr lang="en-US" sz="1400" dirty="0" err="1"/>
              <a:t>onder</a:t>
            </a:r>
            <a:r>
              <a:rPr lang="en-US" sz="1400" dirty="0"/>
              <a:t> </a:t>
            </a:r>
            <a:r>
              <a:rPr lang="en-US" sz="1400" dirty="0" err="1"/>
              <a:t>welke</a:t>
            </a:r>
            <a:r>
              <a:rPr lang="en-US" sz="1400" dirty="0"/>
              <a:t> </a:t>
            </a:r>
            <a:r>
              <a:rPr lang="en-US" sz="1400" dirty="0" err="1"/>
              <a:t>voorwaarden</a:t>
            </a:r>
            <a:r>
              <a:rPr lang="en-US" sz="1400" dirty="0"/>
              <a:t> </a:t>
            </a:r>
            <a:r>
              <a:rPr lang="en-US" sz="1400" dirty="0" err="1"/>
              <a:t>wordt</a:t>
            </a:r>
            <a:r>
              <a:rPr lang="en-US" sz="1400" dirty="0"/>
              <a:t> het </a:t>
            </a:r>
            <a:r>
              <a:rPr lang="en-US" sz="1400" dirty="0" err="1"/>
              <a:t>aangeboden</a:t>
            </a:r>
            <a:r>
              <a:rPr lang="en-US" sz="1400" dirty="0"/>
              <a:t>.</a:t>
            </a:r>
            <a:br>
              <a:rPr lang="en-US" sz="1400" dirty="0"/>
            </a:br>
            <a:br>
              <a:rPr lang="en-US" sz="1400" dirty="0"/>
            </a:br>
            <a:r>
              <a:rPr lang="en-US" sz="1400" dirty="0" err="1"/>
              <a:t>Bijvoorbeeld</a:t>
            </a:r>
            <a:r>
              <a:rPr lang="en-US" sz="1400" dirty="0"/>
              <a:t>: is de data </a:t>
            </a:r>
            <a:r>
              <a:rPr lang="en-US" sz="1400" dirty="0" err="1"/>
              <a:t>tijdig</a:t>
            </a:r>
            <a:r>
              <a:rPr lang="en-US" sz="1400" dirty="0"/>
              <a:t> </a:t>
            </a:r>
            <a:r>
              <a:rPr lang="en-US" sz="1400" dirty="0" err="1"/>
              <a:t>aangeleverd</a:t>
            </a:r>
            <a:r>
              <a:rPr lang="en-US" sz="1400" dirty="0"/>
              <a:t> of is de data al </a:t>
            </a:r>
            <a:r>
              <a:rPr lang="en-US" sz="1400" dirty="0" err="1"/>
              <a:t>verouderd</a:t>
            </a:r>
            <a:r>
              <a:rPr lang="en-US" sz="1400" dirty="0"/>
              <a:t>, </a:t>
            </a:r>
            <a:r>
              <a:rPr lang="en-US" sz="1400" dirty="0" err="1"/>
              <a:t>en</a:t>
            </a:r>
            <a:r>
              <a:rPr lang="en-US" sz="1400" dirty="0"/>
              <a:t> via </a:t>
            </a:r>
            <a:r>
              <a:rPr lang="en-US" sz="1400" dirty="0" err="1"/>
              <a:t>welk</a:t>
            </a:r>
            <a:r>
              <a:rPr lang="en-US" sz="1400" dirty="0"/>
              <a:t> platform </a:t>
            </a:r>
            <a:r>
              <a:rPr lang="en-US" sz="1400" dirty="0" err="1"/>
              <a:t>wordt</a:t>
            </a:r>
            <a:r>
              <a:rPr lang="en-US" sz="1400" dirty="0"/>
              <a:t> </a:t>
            </a:r>
            <a:r>
              <a:rPr lang="en-US" sz="1400" dirty="0" err="1"/>
              <a:t>dit</a:t>
            </a:r>
            <a:r>
              <a:rPr lang="en-US" sz="1400" dirty="0"/>
              <a:t> </a:t>
            </a:r>
            <a:r>
              <a:rPr lang="en-US" sz="1400" dirty="0" err="1"/>
              <a:t>bewaakt</a:t>
            </a:r>
            <a:r>
              <a:rPr lang="en-US" sz="1400" dirty="0"/>
              <a:t>?</a:t>
            </a:r>
            <a:endParaRPr lang="en-US" sz="1400" b="1"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43</a:t>
            </a:fld>
            <a:endParaRPr lang="nl-NL" dirty="0"/>
          </a:p>
        </p:txBody>
      </p:sp>
      <p:pic>
        <p:nvPicPr>
          <p:cNvPr id="12296" name="Picture 8" descr="http://www.ktaylorandassoc.com/wp-content/uploads/2015/01/ambiguity_street_sign-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264" y="1286628"/>
            <a:ext cx="1612535" cy="1075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264" y="2956593"/>
            <a:ext cx="1612535" cy="860018"/>
          </a:xfrm>
          <a:prstGeom prst="rect">
            <a:avLst/>
          </a:prstGeom>
        </p:spPr>
      </p:pic>
    </p:spTree>
    <p:extLst>
      <p:ext uri="{BB962C8B-B14F-4D97-AF65-F5344CB8AC3E}">
        <p14:creationId xmlns:p14="http://schemas.microsoft.com/office/powerpoint/2010/main" val="6802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96" y="2957987"/>
            <a:ext cx="8006655" cy="3683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nl-NL" dirty="0" err="1"/>
              <a:t>Outline</a:t>
            </a:r>
            <a:endParaRPr lang="nl-NL" dirty="0"/>
          </a:p>
        </p:txBody>
      </p:sp>
      <p:sp>
        <p:nvSpPr>
          <p:cNvPr id="2" name="Content Placeholder 1"/>
          <p:cNvSpPr>
            <a:spLocks noGrp="1"/>
          </p:cNvSpPr>
          <p:nvPr>
            <p:ph idx="1"/>
          </p:nvPr>
        </p:nvSpPr>
        <p:spPr/>
        <p:txBody>
          <a:bodyPr>
            <a:normAutofit/>
          </a:bodyPr>
          <a:lstStyle/>
          <a:p>
            <a:pPr marL="457200" indent="-457200">
              <a:lnSpc>
                <a:spcPct val="150000"/>
              </a:lnSpc>
              <a:buFont typeface="+mj-lt"/>
              <a:buAutoNum type="arabicPeriod"/>
            </a:pPr>
            <a:r>
              <a:rPr lang="nl-NL" sz="1800" dirty="0"/>
              <a:t>Beschikbare databronnen en huidige aanpak</a:t>
            </a:r>
          </a:p>
          <a:p>
            <a:pPr marL="457200" indent="-457200">
              <a:lnSpc>
                <a:spcPct val="150000"/>
              </a:lnSpc>
              <a:buFont typeface="+mj-lt"/>
              <a:buAutoNum type="arabicPeriod"/>
            </a:pPr>
            <a:r>
              <a:rPr lang="nl-NL" sz="1800" dirty="0"/>
              <a:t>Wat hindert partijen</a:t>
            </a:r>
          </a:p>
          <a:p>
            <a:pPr marL="457200" indent="-457200">
              <a:lnSpc>
                <a:spcPct val="150000"/>
              </a:lnSpc>
              <a:buFont typeface="+mj-lt"/>
              <a:buAutoNum type="arabicPeriod"/>
            </a:pPr>
            <a:r>
              <a:rPr lang="nl-NL" sz="1800" dirty="0"/>
              <a:t>Benodigde competenties</a:t>
            </a:r>
          </a:p>
          <a:p>
            <a:pPr marL="457200" indent="-457200">
              <a:lnSpc>
                <a:spcPct val="150000"/>
              </a:lnSpc>
              <a:buFont typeface="+mj-lt"/>
              <a:buAutoNum type="arabicPeriod"/>
            </a:pPr>
            <a:r>
              <a:rPr lang="nl-NL" sz="1800" dirty="0"/>
              <a:t>Mogelijke aanpak: </a:t>
            </a:r>
            <a:r>
              <a:rPr lang="nl-NL" sz="1800" dirty="0" err="1"/>
              <a:t>lean</a:t>
            </a:r>
            <a:r>
              <a:rPr lang="nl-NL" sz="1800" dirty="0"/>
              <a:t> startup</a:t>
            </a:r>
          </a:p>
          <a:p>
            <a:pPr marL="457200" indent="-457200">
              <a:lnSpc>
                <a:spcPct val="150000"/>
              </a:lnSpc>
              <a:buFont typeface="+mj-lt"/>
              <a:buAutoNum type="arabicPeriod"/>
            </a:pPr>
            <a:r>
              <a:rPr lang="nl-NL" sz="1800" dirty="0"/>
              <a:t>Aanbevelingen</a:t>
            </a:r>
          </a:p>
          <a:p>
            <a:pPr marL="0" indent="0">
              <a:lnSpc>
                <a:spcPct val="150000"/>
              </a:lnSpc>
              <a:buNone/>
            </a:pPr>
            <a:endParaRPr lang="nl-NL" sz="18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44</a:t>
            </a:fld>
            <a:endParaRPr lang="nl-NL" dirty="0"/>
          </a:p>
        </p:txBody>
      </p:sp>
    </p:spTree>
    <p:extLst>
      <p:ext uri="{BB962C8B-B14F-4D97-AF65-F5344CB8AC3E}">
        <p14:creationId xmlns:p14="http://schemas.microsoft.com/office/powerpoint/2010/main" val="188520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Aanbevelingen</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lnSpc>
                <a:spcPct val="120000"/>
              </a:lnSpc>
              <a:buNone/>
            </a:pPr>
            <a:r>
              <a:rPr lang="nl-NL" sz="1900" b="1" dirty="0"/>
              <a:t>Richt een Shared Service Center (SSC) in met Douane, Portbase en </a:t>
            </a:r>
            <a:r>
              <a:rPr lang="nl-NL" sz="1900" b="1" dirty="0" err="1"/>
              <a:t>Cargonaut</a:t>
            </a:r>
            <a:r>
              <a:rPr lang="nl-NL" sz="1900" b="1" dirty="0"/>
              <a:t>; </a:t>
            </a:r>
            <a:r>
              <a:rPr lang="nl-NL" sz="1900" b="1" dirty="0" err="1"/>
              <a:t>supported</a:t>
            </a:r>
            <a:r>
              <a:rPr lang="nl-NL" sz="1900" b="1" dirty="0"/>
              <a:t> door NLIP. Het SSC neemt een faciliterende rol om met kleine groepen van partijen in de keten de doelstellingen helder te laten krijgen, en iteratief te </a:t>
            </a:r>
            <a:r>
              <a:rPr lang="nl-NL" sz="1900" b="1"/>
              <a:t>exploreren en realiseren, </a:t>
            </a:r>
            <a:r>
              <a:rPr lang="nl-NL" sz="1900" b="1" dirty="0"/>
              <a:t>in lijn met de (NLIP) standaarden.</a:t>
            </a:r>
            <a:br>
              <a:rPr lang="nl-NL" sz="1900" b="1" dirty="0"/>
            </a:br>
            <a:endParaRPr lang="en-US" sz="1900" dirty="0"/>
          </a:p>
          <a:p>
            <a:pPr marL="457200" indent="-457200">
              <a:lnSpc>
                <a:spcPct val="120000"/>
              </a:lnSpc>
              <a:buFont typeface="+mj-lt"/>
              <a:buAutoNum type="arabicPeriod"/>
            </a:pPr>
            <a:r>
              <a:rPr lang="en-US" sz="1600" dirty="0"/>
              <a:t>Start het SSC in pilot </a:t>
            </a:r>
            <a:r>
              <a:rPr lang="en-US" sz="1600" dirty="0" err="1"/>
              <a:t>vorm</a:t>
            </a:r>
            <a:r>
              <a:rPr lang="en-US" sz="1600" dirty="0"/>
              <a:t>, met 1 van de </a:t>
            </a:r>
            <a:r>
              <a:rPr lang="en-US" sz="1600" dirty="0" err="1"/>
              <a:t>partijen</a:t>
            </a:r>
            <a:r>
              <a:rPr lang="en-US" sz="1600" dirty="0"/>
              <a:t> leading</a:t>
            </a:r>
          </a:p>
          <a:p>
            <a:pPr marL="457200" indent="-457200">
              <a:lnSpc>
                <a:spcPct val="120000"/>
              </a:lnSpc>
              <a:buFont typeface="+mj-lt"/>
              <a:buAutoNum type="arabicPeriod"/>
            </a:pPr>
            <a:r>
              <a:rPr lang="en-US" sz="1600" dirty="0" err="1"/>
              <a:t>Richt</a:t>
            </a:r>
            <a:r>
              <a:rPr lang="en-US" sz="1600" dirty="0"/>
              <a:t> met </a:t>
            </a:r>
            <a:r>
              <a:rPr lang="en-US" sz="1600" dirty="0" err="1"/>
              <a:t>bekende</a:t>
            </a:r>
            <a:r>
              <a:rPr lang="en-US" sz="1600" dirty="0"/>
              <a:t> </a:t>
            </a:r>
            <a:r>
              <a:rPr lang="en-US" sz="1600" dirty="0" err="1"/>
              <a:t>gebruikersgroep</a:t>
            </a:r>
            <a:r>
              <a:rPr lang="en-US" sz="1600" dirty="0"/>
              <a:t> (Jan de Rijk, KLM Cargo, Schiphol Cargo, Trans Follow) </a:t>
            </a:r>
            <a:r>
              <a:rPr lang="en-US" sz="1600" dirty="0" err="1"/>
              <a:t>een</a:t>
            </a:r>
            <a:r>
              <a:rPr lang="en-US" sz="1600" dirty="0"/>
              <a:t> </a:t>
            </a:r>
            <a:r>
              <a:rPr lang="en-US" sz="1600" dirty="0" err="1"/>
              <a:t>samenwerkingsverband</a:t>
            </a:r>
            <a:r>
              <a:rPr lang="en-US" sz="1600" dirty="0"/>
              <a:t> in om </a:t>
            </a:r>
            <a:r>
              <a:rPr lang="en-US" sz="1600" dirty="0" err="1"/>
              <a:t>proef</a:t>
            </a:r>
            <a:r>
              <a:rPr lang="en-US" sz="1600" dirty="0"/>
              <a:t> </a:t>
            </a:r>
            <a:r>
              <a:rPr lang="en-US" sz="1600" dirty="0" err="1"/>
              <a:t>te</a:t>
            </a:r>
            <a:r>
              <a:rPr lang="en-US" sz="1600" dirty="0"/>
              <a:t> </a:t>
            </a:r>
            <a:r>
              <a:rPr lang="en-US" sz="1600" dirty="0" err="1"/>
              <a:t>draaien</a:t>
            </a:r>
            <a:endParaRPr lang="en-US" sz="1600" dirty="0"/>
          </a:p>
          <a:p>
            <a:pPr marL="457200" indent="-457200">
              <a:lnSpc>
                <a:spcPct val="120000"/>
              </a:lnSpc>
              <a:buFont typeface="+mj-lt"/>
              <a:buAutoNum type="arabicPeriod"/>
            </a:pPr>
            <a:r>
              <a:rPr lang="en-US" sz="1600" dirty="0"/>
              <a:t>Start small: </a:t>
            </a:r>
            <a:r>
              <a:rPr lang="en-US" sz="1600" dirty="0" err="1"/>
              <a:t>koppel</a:t>
            </a:r>
            <a:r>
              <a:rPr lang="en-US" sz="1600" dirty="0"/>
              <a:t> het SSC </a:t>
            </a:r>
            <a:r>
              <a:rPr lang="en-US" sz="1600" dirty="0" err="1"/>
              <a:t>aan</a:t>
            </a:r>
            <a:r>
              <a:rPr lang="en-US" sz="1600" dirty="0"/>
              <a:t> 1 á 2 </a:t>
            </a:r>
            <a:r>
              <a:rPr lang="en-US" sz="1600" dirty="0" err="1"/>
              <a:t>projecten</a:t>
            </a:r>
            <a:r>
              <a:rPr lang="en-US" sz="1600" dirty="0"/>
              <a:t>/</a:t>
            </a:r>
            <a:r>
              <a:rPr lang="en-US" sz="1600" dirty="0" err="1"/>
              <a:t>initiatieven</a:t>
            </a:r>
            <a:r>
              <a:rPr lang="en-US" sz="1600" dirty="0"/>
              <a:t> die </a:t>
            </a:r>
            <a:r>
              <a:rPr lang="en-US" sz="1600" dirty="0" err="1"/>
              <a:t>hier</a:t>
            </a:r>
            <a:r>
              <a:rPr lang="en-US" sz="1600" dirty="0"/>
              <a:t> direct </a:t>
            </a:r>
            <a:r>
              <a:rPr lang="en-US" sz="1600" dirty="0" err="1"/>
              <a:t>voordeel</a:t>
            </a:r>
            <a:r>
              <a:rPr lang="en-US" sz="1600" dirty="0"/>
              <a:t> </a:t>
            </a:r>
            <a:r>
              <a:rPr lang="en-US" sz="1600" dirty="0" err="1"/>
              <a:t>hebben</a:t>
            </a:r>
            <a:r>
              <a:rPr lang="en-US" sz="1600" dirty="0"/>
              <a:t> (</a:t>
            </a:r>
            <a:r>
              <a:rPr lang="en-US" sz="1600" dirty="0" err="1"/>
              <a:t>achterland</a:t>
            </a:r>
            <a:r>
              <a:rPr lang="en-US" sz="1600" dirty="0"/>
              <a:t> pilot, </a:t>
            </a:r>
            <a:r>
              <a:rPr lang="en-US" sz="1600" dirty="0" err="1"/>
              <a:t>mainport</a:t>
            </a:r>
            <a:r>
              <a:rPr lang="en-US" sz="1600" dirty="0"/>
              <a:t> </a:t>
            </a:r>
            <a:r>
              <a:rPr lang="en-US" sz="1600" dirty="0" err="1"/>
              <a:t>programma</a:t>
            </a:r>
            <a:r>
              <a:rPr lang="en-US" sz="1600" dirty="0"/>
              <a:t>)</a:t>
            </a:r>
            <a:endParaRPr lang="en-US" sz="2400" dirty="0"/>
          </a:p>
          <a:p>
            <a:pPr marL="457200" indent="-457200">
              <a:lnSpc>
                <a:spcPct val="120000"/>
              </a:lnSpc>
              <a:buFont typeface="+mj-lt"/>
              <a:buAutoNum type="arabicPeriod"/>
            </a:pPr>
            <a:r>
              <a:rPr lang="en-US" sz="1600" dirty="0" err="1"/>
              <a:t>Ontwikkel</a:t>
            </a:r>
            <a:r>
              <a:rPr lang="en-US" sz="1600" dirty="0"/>
              <a:t> data </a:t>
            </a:r>
            <a:r>
              <a:rPr lang="en-US" sz="1600" dirty="0" err="1"/>
              <a:t>mgt</a:t>
            </a:r>
            <a:r>
              <a:rPr lang="en-US" sz="1600" dirty="0"/>
              <a:t> </a:t>
            </a:r>
            <a:r>
              <a:rPr lang="en-US" sz="1600" dirty="0" err="1"/>
              <a:t>kennisgebieden</a:t>
            </a:r>
            <a:r>
              <a:rPr lang="en-US" sz="1600" dirty="0"/>
              <a:t> in het SSC </a:t>
            </a:r>
            <a:r>
              <a:rPr lang="en-US" sz="1600" dirty="0" err="1"/>
              <a:t>sequentieel</a:t>
            </a:r>
            <a:r>
              <a:rPr lang="en-US" sz="1600" dirty="0"/>
              <a:t> op basis van </a:t>
            </a:r>
            <a:r>
              <a:rPr lang="en-US" sz="1600" dirty="0" err="1"/>
              <a:t>afhankelijkheid</a:t>
            </a:r>
            <a:endParaRPr lang="en-US" sz="1600" dirty="0"/>
          </a:p>
          <a:p>
            <a:pPr marL="457200" indent="-457200">
              <a:lnSpc>
                <a:spcPct val="120000"/>
              </a:lnSpc>
              <a:buFont typeface="+mj-lt"/>
              <a:buAutoNum type="arabicPeriod"/>
            </a:pPr>
            <a:r>
              <a:rPr lang="en-US" sz="1600" dirty="0"/>
              <a:t>Assess </a:t>
            </a:r>
            <a:r>
              <a:rPr lang="en-US" sz="1600" dirty="0" err="1"/>
              <a:t>na</a:t>
            </a:r>
            <a:r>
              <a:rPr lang="en-US" sz="1600" dirty="0"/>
              <a:t> of </a:t>
            </a:r>
            <a:r>
              <a:rPr lang="en-US" sz="1600" dirty="0" err="1"/>
              <a:t>tijdens</a:t>
            </a:r>
            <a:r>
              <a:rPr lang="en-US" sz="1600" dirty="0"/>
              <a:t> de pilot de maturity van de </a:t>
            </a:r>
            <a:r>
              <a:rPr lang="en-US" sz="1600" dirty="0" err="1"/>
              <a:t>markt</a:t>
            </a:r>
            <a:r>
              <a:rPr lang="en-US" sz="1600" dirty="0"/>
              <a:t> </a:t>
            </a:r>
            <a:r>
              <a:rPr lang="en-US" sz="1600" dirty="0" err="1"/>
              <a:t>formeel</a:t>
            </a:r>
            <a:r>
              <a:rPr lang="en-US" sz="1600" dirty="0"/>
              <a:t>, </a:t>
            </a:r>
            <a:r>
              <a:rPr lang="en-US" sz="1600" dirty="0" err="1"/>
              <a:t>herijk</a:t>
            </a:r>
            <a:r>
              <a:rPr lang="en-US" sz="1600" dirty="0"/>
              <a:t> </a:t>
            </a:r>
            <a:r>
              <a:rPr lang="en-US" sz="1600" dirty="0" err="1"/>
              <a:t>aannames</a:t>
            </a:r>
            <a:r>
              <a:rPr lang="en-US" sz="1600" dirty="0"/>
              <a:t>, </a:t>
            </a:r>
            <a:r>
              <a:rPr lang="en-US" sz="1600" dirty="0" err="1"/>
              <a:t>detailleer</a:t>
            </a:r>
            <a:r>
              <a:rPr lang="en-US" sz="1600" dirty="0"/>
              <a:t> plan</a:t>
            </a:r>
          </a:p>
          <a:p>
            <a:pPr marL="457200" indent="-457200">
              <a:lnSpc>
                <a:spcPct val="120000"/>
              </a:lnSpc>
              <a:buFont typeface="+mj-lt"/>
              <a:buAutoNum type="arabicPeriod"/>
            </a:pPr>
            <a:r>
              <a:rPr lang="en-US" sz="1600" dirty="0" err="1"/>
              <a:t>Benoem</a:t>
            </a:r>
            <a:r>
              <a:rPr lang="en-US" sz="1600" dirty="0"/>
              <a:t> </a:t>
            </a:r>
            <a:r>
              <a:rPr lang="en-US" sz="1600" dirty="0" err="1"/>
              <a:t>formele</a:t>
            </a:r>
            <a:r>
              <a:rPr lang="en-US" sz="1600" dirty="0"/>
              <a:t> </a:t>
            </a:r>
            <a:r>
              <a:rPr lang="en-US" sz="1600" dirty="0" err="1"/>
              <a:t>competentie</a:t>
            </a:r>
            <a:r>
              <a:rPr lang="en-US" sz="1600" dirty="0"/>
              <a:t> </a:t>
            </a:r>
            <a:r>
              <a:rPr lang="en-US" sz="1600" dirty="0" err="1"/>
              <a:t>eigenaar</a:t>
            </a:r>
            <a:r>
              <a:rPr lang="en-US" sz="1600" dirty="0"/>
              <a:t> </a:t>
            </a:r>
            <a:r>
              <a:rPr lang="en-US" sz="1600" dirty="0" err="1"/>
              <a:t>en</a:t>
            </a:r>
            <a:r>
              <a:rPr lang="en-US" sz="1600" dirty="0"/>
              <a:t> </a:t>
            </a:r>
            <a:r>
              <a:rPr lang="en-US" sz="1600" dirty="0" err="1"/>
              <a:t>mandaten</a:t>
            </a:r>
            <a:endParaRPr lang="en-US" sz="1600" dirty="0"/>
          </a:p>
          <a:p>
            <a:pPr marL="457200" indent="-457200">
              <a:lnSpc>
                <a:spcPct val="120000"/>
              </a:lnSpc>
              <a:buFont typeface="+mj-lt"/>
              <a:buAutoNum type="arabicPeriod"/>
            </a:pPr>
            <a:r>
              <a:rPr lang="en-US" sz="1600" dirty="0" err="1"/>
              <a:t>Incentiveer</a:t>
            </a:r>
            <a:r>
              <a:rPr lang="en-US" sz="1600" dirty="0"/>
              <a:t> </a:t>
            </a:r>
            <a:r>
              <a:rPr lang="en-US" sz="1600" dirty="0" err="1"/>
              <a:t>gebruik</a:t>
            </a:r>
            <a:r>
              <a:rPr lang="en-US" sz="1600" dirty="0"/>
              <a:t> van SSC, maar </a:t>
            </a:r>
            <a:r>
              <a:rPr lang="en-US" sz="1600" dirty="0" err="1"/>
              <a:t>verplicht</a:t>
            </a:r>
            <a:r>
              <a:rPr lang="en-US" sz="1600" dirty="0"/>
              <a:t> het </a:t>
            </a:r>
            <a:r>
              <a:rPr lang="en-US" sz="1600" dirty="0" err="1"/>
              <a:t>waar</a:t>
            </a:r>
            <a:r>
              <a:rPr lang="en-US" sz="1600" dirty="0"/>
              <a:t> </a:t>
            </a:r>
            <a:r>
              <a:rPr lang="en-US" sz="1600" dirty="0" err="1"/>
              <a:t>nodig</a:t>
            </a:r>
            <a:endParaRPr lang="en-US" sz="1600" dirty="0"/>
          </a:p>
        </p:txBody>
      </p:sp>
      <p:sp>
        <p:nvSpPr>
          <p:cNvPr id="4" name="Slide Number Placeholder 3"/>
          <p:cNvSpPr>
            <a:spLocks noGrp="1"/>
          </p:cNvSpPr>
          <p:nvPr>
            <p:ph type="sldNum" sz="quarter" idx="12"/>
          </p:nvPr>
        </p:nvSpPr>
        <p:spPr/>
        <p:txBody>
          <a:bodyPr/>
          <a:lstStyle/>
          <a:p>
            <a:fld id="{DDA46E91-AB01-4822-8E70-3764F4A6B580}" type="slidenum">
              <a:rPr lang="nl-NL" smtClean="0"/>
              <a:t>45</a:t>
            </a:fld>
            <a:endParaRPr lang="nl-NL"/>
          </a:p>
        </p:txBody>
      </p:sp>
    </p:spTree>
    <p:extLst>
      <p:ext uri="{BB962C8B-B14F-4D97-AF65-F5344CB8AC3E}">
        <p14:creationId xmlns:p14="http://schemas.microsoft.com/office/powerpoint/2010/main" val="947771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l-NL"/>
              <a:t>Appendix</a:t>
            </a:r>
          </a:p>
        </p:txBody>
      </p:sp>
      <p:sp>
        <p:nvSpPr>
          <p:cNvPr id="4" name="Slide Number Placeholder 3"/>
          <p:cNvSpPr>
            <a:spLocks noGrp="1"/>
          </p:cNvSpPr>
          <p:nvPr>
            <p:ph type="sldNum" sz="quarter" idx="4294967295"/>
          </p:nvPr>
        </p:nvSpPr>
        <p:spPr>
          <a:xfrm>
            <a:off x="7010400" y="4767263"/>
            <a:ext cx="2133600" cy="274637"/>
          </a:xfrm>
        </p:spPr>
        <p:txBody>
          <a:bodyPr/>
          <a:lstStyle/>
          <a:p>
            <a:fld id="{DDA46E91-AB01-4822-8E70-3764F4A6B580}" type="slidenum">
              <a:rPr lang="nl-NL" smtClean="0"/>
              <a:pPr/>
              <a:t>46</a:t>
            </a:fld>
            <a:endParaRPr lang="nl-NL" dirty="0"/>
          </a:p>
        </p:txBody>
      </p:sp>
    </p:spTree>
    <p:extLst>
      <p:ext uri="{BB962C8B-B14F-4D97-AF65-F5344CB8AC3E}">
        <p14:creationId xmlns:p14="http://schemas.microsoft.com/office/powerpoint/2010/main" val="3665333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877045"/>
          <a:ext cx="8229600" cy="3752820"/>
        </p:xfrm>
        <a:graphic>
          <a:graphicData uri="http://schemas.openxmlformats.org/drawingml/2006/table">
            <a:tbl>
              <a:tblPr firstRow="1" bandRow="1">
                <a:tableStyleId>{5C22544A-7EE6-4342-B048-85BDC9FD1C3A}</a:tableStyleId>
              </a:tblPr>
              <a:tblGrid>
                <a:gridCol w="1715311">
                  <a:extLst>
                    <a:ext uri="{9D8B030D-6E8A-4147-A177-3AD203B41FA5}">
                      <a16:colId xmlns:a16="http://schemas.microsoft.com/office/drawing/2014/main" val="20000"/>
                    </a:ext>
                  </a:extLst>
                </a:gridCol>
                <a:gridCol w="1699098">
                  <a:extLst>
                    <a:ext uri="{9D8B030D-6E8A-4147-A177-3AD203B41FA5}">
                      <a16:colId xmlns:a16="http://schemas.microsoft.com/office/drawing/2014/main" val="20001"/>
                    </a:ext>
                  </a:extLst>
                </a:gridCol>
                <a:gridCol w="781455">
                  <a:extLst>
                    <a:ext uri="{9D8B030D-6E8A-4147-A177-3AD203B41FA5}">
                      <a16:colId xmlns:a16="http://schemas.microsoft.com/office/drawing/2014/main" val="20002"/>
                    </a:ext>
                  </a:extLst>
                </a:gridCol>
                <a:gridCol w="1405658">
                  <a:extLst>
                    <a:ext uri="{9D8B030D-6E8A-4147-A177-3AD203B41FA5}">
                      <a16:colId xmlns:a16="http://schemas.microsoft.com/office/drawing/2014/main" val="20003"/>
                    </a:ext>
                  </a:extLst>
                </a:gridCol>
                <a:gridCol w="1528852">
                  <a:extLst>
                    <a:ext uri="{9D8B030D-6E8A-4147-A177-3AD203B41FA5}">
                      <a16:colId xmlns:a16="http://schemas.microsoft.com/office/drawing/2014/main" val="20004"/>
                    </a:ext>
                  </a:extLst>
                </a:gridCol>
                <a:gridCol w="1099226">
                  <a:extLst>
                    <a:ext uri="{9D8B030D-6E8A-4147-A177-3AD203B41FA5}">
                      <a16:colId xmlns:a16="http://schemas.microsoft.com/office/drawing/2014/main" val="20005"/>
                    </a:ext>
                  </a:extLst>
                </a:gridCol>
              </a:tblGrid>
              <a:tr h="202725">
                <a:tc>
                  <a:txBody>
                    <a:bodyPr/>
                    <a:lstStyle/>
                    <a:p>
                      <a:r>
                        <a:rPr lang="en-US" sz="600" dirty="0" err="1"/>
                        <a:t>Partij</a:t>
                      </a:r>
                      <a:endParaRPr lang="en-US" sz="600" dirty="0"/>
                    </a:p>
                  </a:txBody>
                  <a:tcPr marT="36000" marB="36000"/>
                </a:tc>
                <a:tc>
                  <a:txBody>
                    <a:bodyPr/>
                    <a:lstStyle/>
                    <a:p>
                      <a:r>
                        <a:rPr lang="en-US" sz="600" dirty="0"/>
                        <a:t>Datum</a:t>
                      </a:r>
                    </a:p>
                  </a:txBody>
                  <a:tcPr marT="36000" marB="36000"/>
                </a:tc>
                <a:tc>
                  <a:txBody>
                    <a:bodyPr/>
                    <a:lstStyle/>
                    <a:p>
                      <a:r>
                        <a:rPr lang="en-US" sz="600" dirty="0" err="1"/>
                        <a:t>Duur</a:t>
                      </a:r>
                      <a:endParaRPr lang="en-US" sz="600" dirty="0"/>
                    </a:p>
                  </a:txBody>
                  <a:tcPr marT="36000" marB="36000"/>
                </a:tc>
                <a:tc>
                  <a:txBody>
                    <a:bodyPr/>
                    <a:lstStyle/>
                    <a:p>
                      <a:r>
                        <a:rPr lang="en-US" sz="600" dirty="0" err="1"/>
                        <a:t>Aantal</a:t>
                      </a:r>
                      <a:r>
                        <a:rPr lang="en-US" sz="600" dirty="0"/>
                        <a:t> </a:t>
                      </a:r>
                      <a:r>
                        <a:rPr lang="en-US" sz="600" dirty="0" err="1"/>
                        <a:t>personen</a:t>
                      </a:r>
                      <a:endParaRPr lang="en-US" sz="600" dirty="0"/>
                    </a:p>
                  </a:txBody>
                  <a:tcPr marT="36000" marB="36000"/>
                </a:tc>
                <a:tc>
                  <a:txBody>
                    <a:bodyPr/>
                    <a:lstStyle/>
                    <a:p>
                      <a:r>
                        <a:rPr lang="en-US" sz="600" dirty="0" err="1"/>
                        <a:t>Verantwoording</a:t>
                      </a:r>
                      <a:r>
                        <a:rPr lang="en-US" sz="600" dirty="0"/>
                        <a:t> </a:t>
                      </a:r>
                      <a:r>
                        <a:rPr lang="en-US" sz="600" dirty="0" err="1"/>
                        <a:t>beschikbaar</a:t>
                      </a:r>
                      <a:r>
                        <a:rPr lang="en-US" sz="600" dirty="0"/>
                        <a:t>*</a:t>
                      </a:r>
                    </a:p>
                  </a:txBody>
                  <a:tcPr marT="36000" marB="36000"/>
                </a:tc>
                <a:tc>
                  <a:txBody>
                    <a:bodyPr/>
                    <a:lstStyle/>
                    <a:p>
                      <a:r>
                        <a:rPr lang="en-US" sz="600" dirty="0" err="1"/>
                        <a:t>Totaal</a:t>
                      </a:r>
                      <a:endParaRPr lang="en-US" sz="600" dirty="0"/>
                    </a:p>
                  </a:txBody>
                  <a:tcPr marT="36000" marB="36000"/>
                </a:tc>
                <a:extLst>
                  <a:ext uri="{0D108BD9-81ED-4DB2-BD59-A6C34878D82A}">
                    <a16:rowId xmlns:a16="http://schemas.microsoft.com/office/drawing/2014/main" val="10000"/>
                  </a:ext>
                </a:extLst>
              </a:tr>
              <a:tr h="124754">
                <a:tc>
                  <a:txBody>
                    <a:bodyPr/>
                    <a:lstStyle/>
                    <a:p>
                      <a:r>
                        <a:rPr lang="en-US" sz="600" dirty="0" err="1"/>
                        <a:t>Douane</a:t>
                      </a:r>
                      <a:endParaRPr lang="en-US" sz="600" dirty="0"/>
                    </a:p>
                  </a:txBody>
                  <a:tcPr marT="36000" marB="36000"/>
                </a:tc>
                <a:tc>
                  <a:txBody>
                    <a:bodyPr/>
                    <a:lstStyle/>
                    <a:p>
                      <a:r>
                        <a:rPr lang="en-US" sz="600" dirty="0"/>
                        <a:t>28</a:t>
                      </a:r>
                      <a:r>
                        <a:rPr lang="en-US" sz="600" baseline="0" dirty="0"/>
                        <a:t> </a:t>
                      </a:r>
                      <a:r>
                        <a:rPr lang="en-US" sz="600" baseline="0" dirty="0" err="1"/>
                        <a:t>januari</a:t>
                      </a:r>
                      <a:r>
                        <a:rPr lang="en-US" sz="600" baseline="0" dirty="0"/>
                        <a:t> 2016</a:t>
                      </a:r>
                      <a:endParaRPr lang="en-US" sz="600" dirty="0"/>
                    </a:p>
                  </a:txBody>
                  <a:tcPr marT="36000" marB="36000"/>
                </a:tc>
                <a:tc>
                  <a:txBody>
                    <a:bodyPr/>
                    <a:lstStyle/>
                    <a:p>
                      <a:r>
                        <a:rPr lang="en-US" sz="600" dirty="0"/>
                        <a:t>2</a:t>
                      </a:r>
                    </a:p>
                  </a:txBody>
                  <a:tcPr marT="36000" marB="36000"/>
                </a:tc>
                <a:tc>
                  <a:txBody>
                    <a:bodyPr/>
                    <a:lstStyle/>
                    <a:p>
                      <a:r>
                        <a:rPr lang="en-US" sz="600" dirty="0"/>
                        <a:t>3 </a:t>
                      </a:r>
                      <a:r>
                        <a:rPr lang="en-US" sz="600" dirty="0" err="1"/>
                        <a:t>douane</a:t>
                      </a:r>
                      <a:r>
                        <a:rPr lang="en-US" sz="600" dirty="0"/>
                        <a:t>,</a:t>
                      </a:r>
                      <a:r>
                        <a:rPr lang="en-US" sz="600" baseline="0" dirty="0"/>
                        <a:t> 2 CGN</a:t>
                      </a:r>
                      <a:endParaRPr lang="en-US" sz="600" dirty="0"/>
                    </a:p>
                  </a:txBody>
                  <a:tcPr marT="36000" marB="36000"/>
                </a:tc>
                <a:tc>
                  <a:txBody>
                    <a:bodyPr/>
                    <a:lstStyle/>
                    <a:p>
                      <a:r>
                        <a:rPr lang="nl-NL" sz="600" dirty="0"/>
                        <a:t>Ja</a:t>
                      </a:r>
                      <a:endParaRPr lang="en-US" sz="600" dirty="0"/>
                    </a:p>
                  </a:txBody>
                  <a:tcPr marT="36000" marB="36000"/>
                </a:tc>
                <a:tc>
                  <a:txBody>
                    <a:bodyPr/>
                    <a:lstStyle/>
                    <a:p>
                      <a:r>
                        <a:rPr lang="en-US" sz="600" dirty="0"/>
                        <a:t>10 </a:t>
                      </a:r>
                      <a:r>
                        <a:rPr lang="en-US" sz="600" dirty="0" err="1"/>
                        <a:t>uur</a:t>
                      </a:r>
                      <a:endParaRPr lang="en-US" sz="600" dirty="0"/>
                    </a:p>
                  </a:txBody>
                  <a:tcPr marT="36000" marB="36000"/>
                </a:tc>
                <a:extLst>
                  <a:ext uri="{0D108BD9-81ED-4DB2-BD59-A6C34878D82A}">
                    <a16:rowId xmlns:a16="http://schemas.microsoft.com/office/drawing/2014/main" val="10001"/>
                  </a:ext>
                </a:extLst>
              </a:tr>
              <a:tr h="124754">
                <a:tc>
                  <a:txBody>
                    <a:bodyPr/>
                    <a:lstStyle/>
                    <a:p>
                      <a:endParaRPr lang="en-US" sz="600" dirty="0"/>
                    </a:p>
                  </a:txBody>
                  <a:tcPr marT="36000" marB="36000"/>
                </a:tc>
                <a:tc>
                  <a:txBody>
                    <a:bodyPr/>
                    <a:lstStyle/>
                    <a:p>
                      <a:r>
                        <a:rPr lang="en-US" sz="600" dirty="0"/>
                        <a:t>18 </a:t>
                      </a:r>
                      <a:r>
                        <a:rPr lang="en-US" sz="600" dirty="0" err="1"/>
                        <a:t>februari</a:t>
                      </a:r>
                      <a:r>
                        <a:rPr lang="en-US" sz="600" dirty="0"/>
                        <a:t> 2016</a:t>
                      </a:r>
                    </a:p>
                  </a:txBody>
                  <a:tcPr marT="36000" marB="36000"/>
                </a:tc>
                <a:tc>
                  <a:txBody>
                    <a:bodyPr/>
                    <a:lstStyle/>
                    <a:p>
                      <a:r>
                        <a:rPr lang="en-US" sz="600" dirty="0"/>
                        <a:t>2</a:t>
                      </a:r>
                    </a:p>
                  </a:txBody>
                  <a:tcPr marT="36000" marB="36000"/>
                </a:tc>
                <a:tc>
                  <a:txBody>
                    <a:bodyPr/>
                    <a:lstStyle/>
                    <a:p>
                      <a:r>
                        <a:rPr lang="en-US" sz="600" dirty="0"/>
                        <a:t>3 </a:t>
                      </a:r>
                      <a:r>
                        <a:rPr lang="en-US" sz="600" dirty="0" err="1"/>
                        <a:t>douane</a:t>
                      </a:r>
                      <a:r>
                        <a:rPr lang="en-US" sz="600" dirty="0"/>
                        <a:t>, 3 CGN</a:t>
                      </a:r>
                    </a:p>
                  </a:txBody>
                  <a:tcPr marT="36000" marB="36000"/>
                </a:tc>
                <a:tc>
                  <a:txBody>
                    <a:bodyPr/>
                    <a:lstStyle/>
                    <a:p>
                      <a:r>
                        <a:rPr lang="nl-NL" sz="600" dirty="0"/>
                        <a:t>Ja</a:t>
                      </a:r>
                      <a:endParaRPr lang="en-US" sz="600" dirty="0"/>
                    </a:p>
                  </a:txBody>
                  <a:tcPr marT="36000" marB="36000"/>
                </a:tc>
                <a:tc>
                  <a:txBody>
                    <a:bodyPr/>
                    <a:lstStyle/>
                    <a:p>
                      <a:r>
                        <a:rPr lang="en-US" sz="600" dirty="0"/>
                        <a:t>12 </a:t>
                      </a:r>
                      <a:r>
                        <a:rPr lang="en-US" sz="600" dirty="0" err="1"/>
                        <a:t>uur</a:t>
                      </a:r>
                      <a:endParaRPr lang="en-US" sz="600" dirty="0"/>
                    </a:p>
                  </a:txBody>
                  <a:tcPr marT="36000" marB="36000"/>
                </a:tc>
                <a:extLst>
                  <a:ext uri="{0D108BD9-81ED-4DB2-BD59-A6C34878D82A}">
                    <a16:rowId xmlns:a16="http://schemas.microsoft.com/office/drawing/2014/main" val="10002"/>
                  </a:ext>
                </a:extLst>
              </a:tr>
              <a:tr h="124754">
                <a:tc>
                  <a:txBody>
                    <a:bodyPr/>
                    <a:lstStyle/>
                    <a:p>
                      <a:endParaRPr lang="en-US" sz="600" dirty="0"/>
                    </a:p>
                  </a:txBody>
                  <a:tcPr marT="36000" marB="36000"/>
                </a:tc>
                <a:tc>
                  <a:txBody>
                    <a:bodyPr/>
                    <a:lstStyle/>
                    <a:p>
                      <a:r>
                        <a:rPr lang="en-US" sz="600" dirty="0"/>
                        <a:t>3 </a:t>
                      </a:r>
                      <a:r>
                        <a:rPr lang="en-US" sz="600" dirty="0" err="1"/>
                        <a:t>maart</a:t>
                      </a:r>
                      <a:r>
                        <a:rPr lang="en-US" sz="600" dirty="0"/>
                        <a:t> 2016</a:t>
                      </a:r>
                    </a:p>
                  </a:txBody>
                  <a:tcPr marT="36000" marB="36000"/>
                </a:tc>
                <a:tc>
                  <a:txBody>
                    <a:bodyPr/>
                    <a:lstStyle/>
                    <a:p>
                      <a:r>
                        <a:rPr lang="en-US" sz="600" dirty="0"/>
                        <a:t>2</a:t>
                      </a:r>
                    </a:p>
                  </a:txBody>
                  <a:tcPr marT="36000" marB="36000"/>
                </a:tc>
                <a:tc>
                  <a:txBody>
                    <a:bodyPr/>
                    <a:lstStyle/>
                    <a:p>
                      <a:r>
                        <a:rPr lang="en-US" sz="600" dirty="0"/>
                        <a:t>2 </a:t>
                      </a:r>
                      <a:r>
                        <a:rPr lang="en-US" sz="600" dirty="0" err="1"/>
                        <a:t>douane</a:t>
                      </a:r>
                      <a:r>
                        <a:rPr lang="en-US" sz="600" dirty="0"/>
                        <a:t>,</a:t>
                      </a:r>
                      <a:r>
                        <a:rPr lang="en-US" sz="600" baseline="0" dirty="0"/>
                        <a:t> 3 CGN</a:t>
                      </a:r>
                      <a:endParaRPr lang="en-US" sz="600" dirty="0"/>
                    </a:p>
                  </a:txBody>
                  <a:tcPr marT="36000" marB="36000"/>
                </a:tc>
                <a:tc>
                  <a:txBody>
                    <a:bodyPr/>
                    <a:lstStyle/>
                    <a:p>
                      <a:r>
                        <a:rPr lang="nl-NL" sz="600" dirty="0"/>
                        <a:t>Ja</a:t>
                      </a:r>
                      <a:endParaRPr lang="en-US" sz="600" dirty="0"/>
                    </a:p>
                  </a:txBody>
                  <a:tcPr marT="36000" marB="36000"/>
                </a:tc>
                <a:tc>
                  <a:txBody>
                    <a:bodyPr/>
                    <a:lstStyle/>
                    <a:p>
                      <a:r>
                        <a:rPr lang="en-US" sz="600" dirty="0"/>
                        <a:t>10 </a:t>
                      </a:r>
                      <a:r>
                        <a:rPr lang="en-US" sz="600" dirty="0" err="1"/>
                        <a:t>uur</a:t>
                      </a:r>
                      <a:endParaRPr lang="en-US" sz="600" dirty="0"/>
                    </a:p>
                  </a:txBody>
                  <a:tcPr marT="36000" marB="36000"/>
                </a:tc>
                <a:extLst>
                  <a:ext uri="{0D108BD9-81ED-4DB2-BD59-A6C34878D82A}">
                    <a16:rowId xmlns:a16="http://schemas.microsoft.com/office/drawing/2014/main" val="10003"/>
                  </a:ext>
                </a:extLst>
              </a:tr>
              <a:tr h="202725">
                <a:tc>
                  <a:txBody>
                    <a:bodyPr/>
                    <a:lstStyle/>
                    <a:p>
                      <a:endParaRPr lang="en-US" sz="600" dirty="0"/>
                    </a:p>
                  </a:txBody>
                  <a:tcPr marT="36000" marB="36000"/>
                </a:tc>
                <a:tc>
                  <a:txBody>
                    <a:bodyPr/>
                    <a:lstStyle/>
                    <a:p>
                      <a:r>
                        <a:rPr lang="en-US" sz="600" dirty="0"/>
                        <a:t>4 </a:t>
                      </a:r>
                      <a:r>
                        <a:rPr lang="en-US" sz="600" dirty="0" err="1"/>
                        <a:t>april</a:t>
                      </a:r>
                      <a:r>
                        <a:rPr lang="en-US" sz="600" dirty="0"/>
                        <a:t> 2016</a:t>
                      </a:r>
                    </a:p>
                  </a:txBody>
                  <a:tcPr marT="36000" marB="36000"/>
                </a:tc>
                <a:tc>
                  <a:txBody>
                    <a:bodyPr/>
                    <a:lstStyle/>
                    <a:p>
                      <a:r>
                        <a:rPr lang="en-US" sz="600" dirty="0"/>
                        <a:t>2</a:t>
                      </a:r>
                    </a:p>
                  </a:txBody>
                  <a:tcPr marT="36000" marB="36000"/>
                </a:tc>
                <a:tc>
                  <a:txBody>
                    <a:bodyPr/>
                    <a:lstStyle/>
                    <a:p>
                      <a:r>
                        <a:rPr lang="en-US" sz="600" dirty="0"/>
                        <a:t>2 </a:t>
                      </a:r>
                      <a:r>
                        <a:rPr lang="en-US" sz="600" dirty="0" err="1"/>
                        <a:t>douane</a:t>
                      </a:r>
                      <a:endParaRPr lang="en-US" sz="600" dirty="0"/>
                    </a:p>
                  </a:txBody>
                  <a:tcPr marT="36000" marB="36000"/>
                </a:tc>
                <a:tc>
                  <a:txBody>
                    <a:bodyPr/>
                    <a:lstStyle/>
                    <a:p>
                      <a:r>
                        <a:rPr lang="nl-NL" sz="600" dirty="0"/>
                        <a:t>Ja</a:t>
                      </a:r>
                      <a:endParaRPr lang="en-US" sz="600" dirty="0"/>
                    </a:p>
                  </a:txBody>
                  <a:tcPr marT="36000" marB="36000"/>
                </a:tc>
                <a:tc>
                  <a:txBody>
                    <a:bodyPr/>
                    <a:lstStyle/>
                    <a:p>
                      <a:r>
                        <a:rPr lang="en-US" sz="600" dirty="0"/>
                        <a:t>4</a:t>
                      </a:r>
                      <a:r>
                        <a:rPr lang="en-US" sz="600" baseline="0" dirty="0"/>
                        <a:t> </a:t>
                      </a:r>
                      <a:r>
                        <a:rPr lang="en-US" sz="600" baseline="0" dirty="0" err="1"/>
                        <a:t>uur</a:t>
                      </a:r>
                      <a:endParaRPr lang="en-US" sz="600" dirty="0"/>
                    </a:p>
                  </a:txBody>
                  <a:tcPr marT="36000" marB="36000"/>
                </a:tc>
                <a:extLst>
                  <a:ext uri="{0D108BD9-81ED-4DB2-BD59-A6C34878D82A}">
                    <a16:rowId xmlns:a16="http://schemas.microsoft.com/office/drawing/2014/main" val="10004"/>
                  </a:ext>
                </a:extLst>
              </a:tr>
              <a:tr h="124754">
                <a:tc>
                  <a:txBody>
                    <a:bodyPr/>
                    <a:lstStyle/>
                    <a:p>
                      <a:endParaRPr lang="en-US" sz="600" dirty="0"/>
                    </a:p>
                  </a:txBody>
                  <a:tcPr marT="36000" marB="36000"/>
                </a:tc>
                <a:tc>
                  <a:txBody>
                    <a:bodyPr/>
                    <a:lstStyle/>
                    <a:p>
                      <a:r>
                        <a:rPr lang="en-US" sz="600" dirty="0"/>
                        <a:t>12 </a:t>
                      </a:r>
                      <a:r>
                        <a:rPr lang="en-US" sz="600" dirty="0" err="1"/>
                        <a:t>mei</a:t>
                      </a:r>
                      <a:r>
                        <a:rPr lang="en-US" sz="600" dirty="0"/>
                        <a:t> 2016</a:t>
                      </a:r>
                    </a:p>
                  </a:txBody>
                  <a:tcPr marT="36000" marB="36000"/>
                </a:tc>
                <a:tc>
                  <a:txBody>
                    <a:bodyPr/>
                    <a:lstStyle/>
                    <a:p>
                      <a:r>
                        <a:rPr lang="en-US" sz="600" dirty="0"/>
                        <a:t>3</a:t>
                      </a:r>
                    </a:p>
                  </a:txBody>
                  <a:tcPr marT="36000" marB="36000"/>
                </a:tc>
                <a:tc>
                  <a:txBody>
                    <a:bodyPr/>
                    <a:lstStyle/>
                    <a:p>
                      <a:r>
                        <a:rPr lang="en-US" sz="600" dirty="0"/>
                        <a:t>3 </a:t>
                      </a:r>
                      <a:r>
                        <a:rPr lang="en-US" sz="600" dirty="0" err="1"/>
                        <a:t>douane</a:t>
                      </a:r>
                      <a:r>
                        <a:rPr lang="en-US" sz="600" dirty="0"/>
                        <a:t>, 3 CGN</a:t>
                      </a:r>
                    </a:p>
                  </a:txBody>
                  <a:tcPr marT="36000" marB="36000"/>
                </a:tc>
                <a:tc>
                  <a:txBody>
                    <a:bodyPr/>
                    <a:lstStyle/>
                    <a:p>
                      <a:r>
                        <a:rPr lang="en-US" sz="600" dirty="0"/>
                        <a:t>Ja</a:t>
                      </a:r>
                    </a:p>
                  </a:txBody>
                  <a:tcPr marT="36000" marB="36000"/>
                </a:tc>
                <a:tc>
                  <a:txBody>
                    <a:bodyPr/>
                    <a:lstStyle/>
                    <a:p>
                      <a:r>
                        <a:rPr lang="en-US" sz="600" dirty="0"/>
                        <a:t>18 </a:t>
                      </a:r>
                      <a:r>
                        <a:rPr lang="en-US" sz="600"/>
                        <a:t>uur</a:t>
                      </a:r>
                      <a:endParaRPr lang="en-US" sz="600" dirty="0"/>
                    </a:p>
                  </a:txBody>
                  <a:tcPr marT="36000" marB="36000"/>
                </a:tc>
                <a:extLst>
                  <a:ext uri="{0D108BD9-81ED-4DB2-BD59-A6C34878D82A}">
                    <a16:rowId xmlns:a16="http://schemas.microsoft.com/office/drawing/2014/main" val="10005"/>
                  </a:ext>
                </a:extLst>
              </a:tr>
              <a:tr h="124754">
                <a:tc>
                  <a:txBody>
                    <a:bodyPr/>
                    <a:lstStyle/>
                    <a:p>
                      <a:endParaRPr lang="en-US" sz="600" dirty="0"/>
                    </a:p>
                  </a:txBody>
                  <a:tcPr marT="36000" marB="36000"/>
                </a:tc>
                <a:tc>
                  <a:txBody>
                    <a:bodyPr/>
                    <a:lstStyle/>
                    <a:p>
                      <a:r>
                        <a:rPr lang="en-US" sz="600" dirty="0"/>
                        <a:t>7</a:t>
                      </a:r>
                      <a:r>
                        <a:rPr lang="en-US" sz="600" baseline="0" dirty="0"/>
                        <a:t> </a:t>
                      </a:r>
                      <a:r>
                        <a:rPr lang="en-US" sz="600" baseline="0" dirty="0" err="1"/>
                        <a:t>juni</a:t>
                      </a:r>
                      <a:r>
                        <a:rPr lang="en-US" sz="600" baseline="0" dirty="0"/>
                        <a:t> 2016</a:t>
                      </a:r>
                      <a:endParaRPr lang="en-US" sz="600" dirty="0"/>
                    </a:p>
                  </a:txBody>
                  <a:tcPr marT="36000" marB="36000"/>
                </a:tc>
                <a:tc>
                  <a:txBody>
                    <a:bodyPr/>
                    <a:lstStyle/>
                    <a:p>
                      <a:r>
                        <a:rPr lang="en-US" sz="600" dirty="0"/>
                        <a:t>3</a:t>
                      </a:r>
                    </a:p>
                  </a:txBody>
                  <a:tcPr marT="36000" marB="36000"/>
                </a:tc>
                <a:tc>
                  <a:txBody>
                    <a:bodyPr/>
                    <a:lstStyle/>
                    <a:p>
                      <a:r>
                        <a:rPr lang="en-US" sz="600" dirty="0"/>
                        <a:t>2 </a:t>
                      </a:r>
                      <a:r>
                        <a:rPr lang="en-US" sz="600" dirty="0" err="1"/>
                        <a:t>douane</a:t>
                      </a:r>
                      <a:r>
                        <a:rPr lang="en-US" sz="600" dirty="0"/>
                        <a:t> 2 CGN</a:t>
                      </a:r>
                    </a:p>
                  </a:txBody>
                  <a:tcPr marT="36000" marB="36000"/>
                </a:tc>
                <a:tc>
                  <a:txBody>
                    <a:bodyPr/>
                    <a:lstStyle/>
                    <a:p>
                      <a:r>
                        <a:rPr lang="en-US" sz="600" dirty="0"/>
                        <a:t>Nee</a:t>
                      </a:r>
                    </a:p>
                  </a:txBody>
                  <a:tcPr marT="36000" marB="36000"/>
                </a:tc>
                <a:tc>
                  <a:txBody>
                    <a:bodyPr/>
                    <a:lstStyle/>
                    <a:p>
                      <a:r>
                        <a:rPr lang="en-US" sz="600" dirty="0"/>
                        <a:t>12 </a:t>
                      </a:r>
                      <a:r>
                        <a:rPr lang="en-US" sz="600" dirty="0" err="1"/>
                        <a:t>uur</a:t>
                      </a:r>
                      <a:endParaRPr lang="en-US" sz="600" dirty="0"/>
                    </a:p>
                  </a:txBody>
                  <a:tcPr marT="36000" marB="36000"/>
                </a:tc>
                <a:extLst>
                  <a:ext uri="{0D108BD9-81ED-4DB2-BD59-A6C34878D82A}">
                    <a16:rowId xmlns:a16="http://schemas.microsoft.com/office/drawing/2014/main" val="10006"/>
                  </a:ext>
                </a:extLst>
              </a:tr>
              <a:tr h="124754">
                <a:tc>
                  <a:txBody>
                    <a:bodyPr/>
                    <a:lstStyle/>
                    <a:p>
                      <a:endParaRPr lang="en-US" sz="600" dirty="0"/>
                    </a:p>
                  </a:txBody>
                  <a:tcPr marT="36000" marB="36000"/>
                </a:tc>
                <a:tc>
                  <a:txBody>
                    <a:bodyPr/>
                    <a:lstStyle/>
                    <a:p>
                      <a:r>
                        <a:rPr lang="en-US" sz="600" dirty="0"/>
                        <a:t>5 </a:t>
                      </a:r>
                      <a:r>
                        <a:rPr lang="en-US" sz="600" dirty="0" err="1"/>
                        <a:t>juli</a:t>
                      </a:r>
                      <a:r>
                        <a:rPr lang="en-US" sz="600" dirty="0"/>
                        <a:t> 2016</a:t>
                      </a:r>
                    </a:p>
                  </a:txBody>
                  <a:tcPr marT="36000" marB="36000"/>
                </a:tc>
                <a:tc>
                  <a:txBody>
                    <a:bodyPr/>
                    <a:lstStyle/>
                    <a:p>
                      <a:r>
                        <a:rPr lang="en-US" sz="600" dirty="0"/>
                        <a:t>1</a:t>
                      </a:r>
                    </a:p>
                  </a:txBody>
                  <a:tcPr marT="36000" marB="36000"/>
                </a:tc>
                <a:tc>
                  <a:txBody>
                    <a:bodyPr/>
                    <a:lstStyle/>
                    <a:p>
                      <a:r>
                        <a:rPr lang="en-US" sz="600" dirty="0"/>
                        <a:t>2 </a:t>
                      </a:r>
                      <a:r>
                        <a:rPr lang="en-US" sz="600" dirty="0" err="1"/>
                        <a:t>douane</a:t>
                      </a:r>
                      <a:endParaRPr lang="en-US" sz="600" dirty="0"/>
                    </a:p>
                  </a:txBody>
                  <a:tcPr marT="36000" marB="36000"/>
                </a:tc>
                <a:tc>
                  <a:txBody>
                    <a:bodyPr/>
                    <a:lstStyle/>
                    <a:p>
                      <a:r>
                        <a:rPr lang="en-US" sz="600" dirty="0"/>
                        <a:t>Nee</a:t>
                      </a:r>
                    </a:p>
                  </a:txBody>
                  <a:tcPr marT="36000" marB="36000"/>
                </a:tc>
                <a:tc>
                  <a:txBody>
                    <a:bodyPr/>
                    <a:lstStyle/>
                    <a:p>
                      <a:r>
                        <a:rPr lang="en-US" sz="600" dirty="0"/>
                        <a:t>2 </a:t>
                      </a:r>
                      <a:r>
                        <a:rPr lang="en-US" sz="600" dirty="0" err="1"/>
                        <a:t>uur</a:t>
                      </a:r>
                      <a:endParaRPr lang="en-US" sz="600" dirty="0"/>
                    </a:p>
                  </a:txBody>
                  <a:tcPr marT="36000" marB="36000"/>
                </a:tc>
                <a:extLst>
                  <a:ext uri="{0D108BD9-81ED-4DB2-BD59-A6C34878D82A}">
                    <a16:rowId xmlns:a16="http://schemas.microsoft.com/office/drawing/2014/main" val="10007"/>
                  </a:ext>
                </a:extLst>
              </a:tr>
              <a:tr h="124754">
                <a:tc>
                  <a:txBody>
                    <a:bodyPr/>
                    <a:lstStyle/>
                    <a:p>
                      <a:r>
                        <a:rPr lang="en-US" sz="600" dirty="0" err="1"/>
                        <a:t>Portbase</a:t>
                      </a:r>
                      <a:endParaRPr lang="en-US" sz="600" dirty="0"/>
                    </a:p>
                  </a:txBody>
                  <a:tcPr marT="36000" marB="36000"/>
                </a:tc>
                <a:tc>
                  <a:txBody>
                    <a:bodyPr/>
                    <a:lstStyle/>
                    <a:p>
                      <a:r>
                        <a:rPr lang="en-US" sz="600" dirty="0"/>
                        <a:t>22 </a:t>
                      </a:r>
                      <a:r>
                        <a:rPr lang="en-US" sz="600" dirty="0" err="1"/>
                        <a:t>maart</a:t>
                      </a:r>
                      <a:r>
                        <a:rPr lang="en-US" sz="600" dirty="0"/>
                        <a:t> 2016</a:t>
                      </a:r>
                    </a:p>
                  </a:txBody>
                  <a:tcPr marT="36000" marB="36000"/>
                </a:tc>
                <a:tc>
                  <a:txBody>
                    <a:bodyPr/>
                    <a:lstStyle/>
                    <a:p>
                      <a:r>
                        <a:rPr lang="en-US" sz="600" dirty="0"/>
                        <a:t>2</a:t>
                      </a:r>
                    </a:p>
                  </a:txBody>
                  <a:tcPr marT="36000" marB="36000"/>
                </a:tc>
                <a:tc>
                  <a:txBody>
                    <a:bodyPr/>
                    <a:lstStyle/>
                    <a:p>
                      <a:r>
                        <a:rPr lang="en-US" sz="600" dirty="0"/>
                        <a:t>2 </a:t>
                      </a:r>
                      <a:r>
                        <a:rPr lang="en-US" sz="600" dirty="0" err="1"/>
                        <a:t>Portbase</a:t>
                      </a:r>
                      <a:endParaRPr lang="en-US" sz="600" dirty="0"/>
                    </a:p>
                  </a:txBody>
                  <a:tcPr marT="36000" marB="36000"/>
                </a:tc>
                <a:tc>
                  <a:txBody>
                    <a:bodyPr/>
                    <a:lstStyle/>
                    <a:p>
                      <a:r>
                        <a:rPr lang="nl-NL" sz="600" dirty="0"/>
                        <a:t>Nee</a:t>
                      </a:r>
                      <a:endParaRPr lang="en-US" sz="600" dirty="0"/>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08"/>
                  </a:ext>
                </a:extLst>
              </a:tr>
              <a:tr h="124754">
                <a:tc>
                  <a:txBody>
                    <a:bodyPr/>
                    <a:lstStyle/>
                    <a:p>
                      <a:endParaRPr lang="en-US" sz="600" dirty="0"/>
                    </a:p>
                  </a:txBody>
                  <a:tcPr marT="36000" marB="36000"/>
                </a:tc>
                <a:tc>
                  <a:txBody>
                    <a:bodyPr/>
                    <a:lstStyle/>
                    <a:p>
                      <a:r>
                        <a:rPr lang="en-US" sz="600" dirty="0"/>
                        <a:t>6 </a:t>
                      </a:r>
                      <a:r>
                        <a:rPr lang="en-US" sz="600" dirty="0" err="1"/>
                        <a:t>april</a:t>
                      </a:r>
                      <a:r>
                        <a:rPr lang="en-US" sz="600" dirty="0"/>
                        <a:t> 2016</a:t>
                      </a:r>
                    </a:p>
                  </a:txBody>
                  <a:tcPr marT="36000" marB="36000"/>
                </a:tc>
                <a:tc>
                  <a:txBody>
                    <a:bodyPr/>
                    <a:lstStyle/>
                    <a:p>
                      <a:r>
                        <a:rPr lang="nl-NL" sz="600" dirty="0"/>
                        <a:t>0,5</a:t>
                      </a:r>
                      <a:endParaRPr lang="en-US" sz="600" dirty="0"/>
                    </a:p>
                  </a:txBody>
                  <a:tcPr marT="36000" marB="36000"/>
                </a:tc>
                <a:tc>
                  <a:txBody>
                    <a:bodyPr/>
                    <a:lstStyle/>
                    <a:p>
                      <a:r>
                        <a:rPr lang="en-US" sz="600" dirty="0"/>
                        <a:t>2 </a:t>
                      </a:r>
                      <a:r>
                        <a:rPr lang="en-US" sz="600" dirty="0" err="1"/>
                        <a:t>Portbase</a:t>
                      </a:r>
                      <a:endParaRPr lang="en-US" sz="600" dirty="0"/>
                    </a:p>
                  </a:txBody>
                  <a:tcPr marT="36000" marB="36000"/>
                </a:tc>
                <a:tc>
                  <a:txBody>
                    <a:bodyPr/>
                    <a:lstStyle/>
                    <a:p>
                      <a:r>
                        <a:rPr lang="nl-NL" sz="600" dirty="0"/>
                        <a:t>Nee</a:t>
                      </a:r>
                      <a:endParaRPr lang="en-US" sz="600" dirty="0"/>
                    </a:p>
                  </a:txBody>
                  <a:tcPr marT="36000" marB="36000"/>
                </a:tc>
                <a:tc>
                  <a:txBody>
                    <a:bodyPr/>
                    <a:lstStyle/>
                    <a:p>
                      <a:r>
                        <a:rPr lang="en-US" sz="600" dirty="0"/>
                        <a:t>1 </a:t>
                      </a:r>
                      <a:r>
                        <a:rPr lang="en-US" sz="600" dirty="0" err="1"/>
                        <a:t>uur</a:t>
                      </a:r>
                      <a:endParaRPr lang="en-US" sz="600" dirty="0"/>
                    </a:p>
                  </a:txBody>
                  <a:tcPr marT="36000" marB="36000"/>
                </a:tc>
                <a:extLst>
                  <a:ext uri="{0D108BD9-81ED-4DB2-BD59-A6C34878D82A}">
                    <a16:rowId xmlns:a16="http://schemas.microsoft.com/office/drawing/2014/main" val="10009"/>
                  </a:ext>
                </a:extLst>
              </a:tr>
              <a:tr h="124754">
                <a:tc>
                  <a:txBody>
                    <a:bodyPr/>
                    <a:lstStyle/>
                    <a:p>
                      <a:endParaRPr lang="en-US" sz="600" dirty="0"/>
                    </a:p>
                  </a:txBody>
                  <a:tcPr marT="36000" marB="36000"/>
                </a:tc>
                <a:tc>
                  <a:txBody>
                    <a:bodyPr/>
                    <a:lstStyle/>
                    <a:p>
                      <a:r>
                        <a:rPr lang="en-US" sz="600" dirty="0"/>
                        <a:t>8</a:t>
                      </a:r>
                      <a:r>
                        <a:rPr lang="en-US" sz="600" baseline="0" dirty="0"/>
                        <a:t> </a:t>
                      </a:r>
                      <a:r>
                        <a:rPr lang="en-US" sz="600" baseline="0" dirty="0" err="1"/>
                        <a:t>juni</a:t>
                      </a:r>
                      <a:r>
                        <a:rPr lang="en-US" sz="600" baseline="0" dirty="0"/>
                        <a:t> 2016</a:t>
                      </a:r>
                      <a:endParaRPr lang="en-US" sz="600" dirty="0"/>
                    </a:p>
                  </a:txBody>
                  <a:tcPr marT="36000" marB="36000"/>
                </a:tc>
                <a:tc>
                  <a:txBody>
                    <a:bodyPr/>
                    <a:lstStyle/>
                    <a:p>
                      <a:r>
                        <a:rPr lang="en-US" sz="600" dirty="0"/>
                        <a:t>4</a:t>
                      </a:r>
                    </a:p>
                  </a:txBody>
                  <a:tcPr marT="36000" marB="36000"/>
                </a:tc>
                <a:tc>
                  <a:txBody>
                    <a:bodyPr/>
                    <a:lstStyle/>
                    <a:p>
                      <a:r>
                        <a:rPr lang="en-US" sz="600" dirty="0"/>
                        <a:t>1 </a:t>
                      </a:r>
                      <a:r>
                        <a:rPr lang="en-US" sz="600" dirty="0" err="1"/>
                        <a:t>Portbase</a:t>
                      </a:r>
                      <a:endParaRPr lang="en-US" sz="600" dirty="0"/>
                    </a:p>
                  </a:txBody>
                  <a:tcPr marT="36000" marB="36000"/>
                </a:tc>
                <a:tc>
                  <a:txBody>
                    <a:bodyPr/>
                    <a:lstStyle/>
                    <a:p>
                      <a:r>
                        <a:rPr lang="en-US" sz="600" dirty="0"/>
                        <a:t>Nee</a:t>
                      </a:r>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10"/>
                  </a:ext>
                </a:extLst>
              </a:tr>
              <a:tr h="124754">
                <a:tc>
                  <a:txBody>
                    <a:bodyPr/>
                    <a:lstStyle/>
                    <a:p>
                      <a:r>
                        <a:rPr lang="en-US" sz="600" dirty="0"/>
                        <a:t>Schiphol</a:t>
                      </a:r>
                      <a:r>
                        <a:rPr lang="en-US" sz="600" baseline="0" dirty="0"/>
                        <a:t> Cargo</a:t>
                      </a:r>
                      <a:endParaRPr lang="en-US" sz="600" dirty="0"/>
                    </a:p>
                  </a:txBody>
                  <a:tcPr marT="36000" marB="36000"/>
                </a:tc>
                <a:tc>
                  <a:txBody>
                    <a:bodyPr/>
                    <a:lstStyle/>
                    <a:p>
                      <a:r>
                        <a:rPr lang="en-US" sz="600" dirty="0"/>
                        <a:t>30</a:t>
                      </a:r>
                      <a:r>
                        <a:rPr lang="en-US" sz="600" baseline="0" dirty="0"/>
                        <a:t> </a:t>
                      </a:r>
                      <a:r>
                        <a:rPr lang="en-US" sz="600" baseline="0" dirty="0" err="1"/>
                        <a:t>maart</a:t>
                      </a:r>
                      <a:r>
                        <a:rPr lang="en-US" sz="600" baseline="0" dirty="0"/>
                        <a:t> 2016</a:t>
                      </a:r>
                      <a:endParaRPr lang="en-US" sz="600" dirty="0"/>
                    </a:p>
                  </a:txBody>
                  <a:tcPr marT="36000" marB="36000"/>
                </a:tc>
                <a:tc>
                  <a:txBody>
                    <a:bodyPr/>
                    <a:lstStyle/>
                    <a:p>
                      <a:r>
                        <a:rPr lang="en-US" sz="600" dirty="0"/>
                        <a:t>2</a:t>
                      </a:r>
                    </a:p>
                  </a:txBody>
                  <a:tcPr marT="36000" marB="36000"/>
                </a:tc>
                <a:tc>
                  <a:txBody>
                    <a:bodyPr/>
                    <a:lstStyle/>
                    <a:p>
                      <a:r>
                        <a:rPr lang="en-US" sz="600" dirty="0"/>
                        <a:t>3 Schiphol, 1 CGN</a:t>
                      </a:r>
                    </a:p>
                  </a:txBody>
                  <a:tcPr marT="36000" marB="36000"/>
                </a:tc>
                <a:tc>
                  <a:txBody>
                    <a:bodyPr/>
                    <a:lstStyle/>
                    <a:p>
                      <a:r>
                        <a:rPr lang="nl-NL" sz="600" dirty="0"/>
                        <a:t>Nee</a:t>
                      </a:r>
                      <a:endParaRPr lang="en-US" sz="600" dirty="0"/>
                    </a:p>
                  </a:txBody>
                  <a:tcPr marT="36000" marB="36000"/>
                </a:tc>
                <a:tc>
                  <a:txBody>
                    <a:bodyPr/>
                    <a:lstStyle/>
                    <a:p>
                      <a:r>
                        <a:rPr lang="en-US" sz="600" dirty="0"/>
                        <a:t>8 </a:t>
                      </a:r>
                      <a:r>
                        <a:rPr lang="en-US" sz="600" dirty="0" err="1"/>
                        <a:t>uur</a:t>
                      </a:r>
                      <a:endParaRPr lang="en-US" sz="600" dirty="0"/>
                    </a:p>
                  </a:txBody>
                  <a:tcPr marT="36000" marB="36000"/>
                </a:tc>
                <a:extLst>
                  <a:ext uri="{0D108BD9-81ED-4DB2-BD59-A6C34878D82A}">
                    <a16:rowId xmlns:a16="http://schemas.microsoft.com/office/drawing/2014/main" val="10011"/>
                  </a:ext>
                </a:extLst>
              </a:tr>
              <a:tr h="202725">
                <a:tc>
                  <a:txBody>
                    <a:bodyPr/>
                    <a:lstStyle/>
                    <a:p>
                      <a:endParaRPr lang="en-US" sz="600" dirty="0"/>
                    </a:p>
                  </a:txBody>
                  <a:tcPr marT="36000" marB="36000"/>
                </a:tc>
                <a:tc>
                  <a:txBody>
                    <a:bodyPr/>
                    <a:lstStyle/>
                    <a:p>
                      <a:r>
                        <a:rPr lang="en-US" sz="600" dirty="0"/>
                        <a:t>12 </a:t>
                      </a:r>
                      <a:r>
                        <a:rPr lang="en-US" sz="600" dirty="0" err="1"/>
                        <a:t>juli</a:t>
                      </a:r>
                      <a:r>
                        <a:rPr lang="en-US" sz="600" dirty="0"/>
                        <a:t> 2016</a:t>
                      </a:r>
                    </a:p>
                  </a:txBody>
                  <a:tcPr marT="36000" marB="36000"/>
                </a:tc>
                <a:tc>
                  <a:txBody>
                    <a:bodyPr/>
                    <a:lstStyle/>
                    <a:p>
                      <a:r>
                        <a:rPr lang="en-US" sz="600" dirty="0"/>
                        <a:t>2</a:t>
                      </a:r>
                    </a:p>
                  </a:txBody>
                  <a:tcPr marT="36000" marB="36000"/>
                </a:tc>
                <a:tc>
                  <a:txBody>
                    <a:bodyPr/>
                    <a:lstStyle/>
                    <a:p>
                      <a:r>
                        <a:rPr lang="en-US" sz="600" dirty="0"/>
                        <a:t>2 Schiphol, 2 CGN</a:t>
                      </a:r>
                    </a:p>
                  </a:txBody>
                  <a:tcPr marT="36000" marB="36000"/>
                </a:tc>
                <a:tc>
                  <a:txBody>
                    <a:bodyPr/>
                    <a:lstStyle/>
                    <a:p>
                      <a:r>
                        <a:rPr lang="en-US" sz="600" dirty="0"/>
                        <a:t>Nee</a:t>
                      </a:r>
                    </a:p>
                  </a:txBody>
                  <a:tcPr marT="36000" marB="36000"/>
                </a:tc>
                <a:tc>
                  <a:txBody>
                    <a:bodyPr/>
                    <a:lstStyle/>
                    <a:p>
                      <a:r>
                        <a:rPr lang="en-US" sz="600" dirty="0"/>
                        <a:t>8 </a:t>
                      </a:r>
                      <a:r>
                        <a:rPr lang="en-US" sz="600" dirty="0" err="1"/>
                        <a:t>uur</a:t>
                      </a:r>
                      <a:endParaRPr lang="en-US" sz="600" dirty="0"/>
                    </a:p>
                  </a:txBody>
                  <a:tcPr marT="36000" marB="36000"/>
                </a:tc>
                <a:extLst>
                  <a:ext uri="{0D108BD9-81ED-4DB2-BD59-A6C34878D82A}">
                    <a16:rowId xmlns:a16="http://schemas.microsoft.com/office/drawing/2014/main" val="10012"/>
                  </a:ext>
                </a:extLst>
              </a:tr>
              <a:tr h="202725">
                <a:tc>
                  <a:txBody>
                    <a:bodyPr/>
                    <a:lstStyle/>
                    <a:p>
                      <a:r>
                        <a:rPr lang="en-US" sz="600" dirty="0" err="1"/>
                        <a:t>Havenbedrijf</a:t>
                      </a:r>
                      <a:r>
                        <a:rPr lang="en-US" sz="600" baseline="0" dirty="0"/>
                        <a:t> Rotterdam</a:t>
                      </a:r>
                      <a:endParaRPr lang="en-US" sz="600" dirty="0"/>
                    </a:p>
                  </a:txBody>
                  <a:tcPr marT="36000" marB="36000"/>
                </a:tc>
                <a:tc>
                  <a:txBody>
                    <a:bodyPr/>
                    <a:lstStyle/>
                    <a:p>
                      <a:r>
                        <a:rPr lang="en-US" sz="600" dirty="0"/>
                        <a:t>7 </a:t>
                      </a:r>
                      <a:r>
                        <a:rPr lang="en-US" sz="600" dirty="0" err="1"/>
                        <a:t>april</a:t>
                      </a:r>
                      <a:r>
                        <a:rPr lang="en-US" sz="600" dirty="0"/>
                        <a:t> 2016</a:t>
                      </a:r>
                    </a:p>
                  </a:txBody>
                  <a:tcPr marT="36000" marB="36000"/>
                </a:tc>
                <a:tc>
                  <a:txBody>
                    <a:bodyPr/>
                    <a:lstStyle/>
                    <a:p>
                      <a:r>
                        <a:rPr lang="en-US" sz="600" dirty="0"/>
                        <a:t>1,5</a:t>
                      </a:r>
                    </a:p>
                  </a:txBody>
                  <a:tcPr marT="36000" marB="36000"/>
                </a:tc>
                <a:tc>
                  <a:txBody>
                    <a:bodyPr/>
                    <a:lstStyle/>
                    <a:p>
                      <a:r>
                        <a:rPr lang="en-US" sz="600" dirty="0"/>
                        <a:t>1 </a:t>
                      </a:r>
                      <a:r>
                        <a:rPr lang="en-US" sz="600" dirty="0" err="1"/>
                        <a:t>HvB</a:t>
                      </a:r>
                      <a:endParaRPr lang="en-US" sz="600" dirty="0"/>
                    </a:p>
                  </a:txBody>
                  <a:tcPr marT="36000" marB="36000"/>
                </a:tc>
                <a:tc>
                  <a:txBody>
                    <a:bodyPr/>
                    <a:lstStyle/>
                    <a:p>
                      <a:r>
                        <a:rPr lang="en-US" sz="600" dirty="0"/>
                        <a:t>Nee</a:t>
                      </a:r>
                    </a:p>
                  </a:txBody>
                  <a:tcPr marT="36000" marB="36000"/>
                </a:tc>
                <a:tc>
                  <a:txBody>
                    <a:bodyPr/>
                    <a:lstStyle/>
                    <a:p>
                      <a:r>
                        <a:rPr lang="en-US" sz="600" dirty="0"/>
                        <a:t>1,5 </a:t>
                      </a:r>
                      <a:r>
                        <a:rPr lang="en-US" sz="600" dirty="0" err="1"/>
                        <a:t>uur</a:t>
                      </a:r>
                      <a:endParaRPr lang="en-US" sz="600" dirty="0"/>
                    </a:p>
                  </a:txBody>
                  <a:tcPr marT="36000" marB="36000"/>
                </a:tc>
                <a:extLst>
                  <a:ext uri="{0D108BD9-81ED-4DB2-BD59-A6C34878D82A}">
                    <a16:rowId xmlns:a16="http://schemas.microsoft.com/office/drawing/2014/main" val="10013"/>
                  </a:ext>
                </a:extLst>
              </a:tr>
              <a:tr h="124754">
                <a:tc>
                  <a:txBody>
                    <a:bodyPr/>
                    <a:lstStyle/>
                    <a:p>
                      <a:r>
                        <a:rPr lang="en-US" sz="600" dirty="0"/>
                        <a:t>Jan de Rijk</a:t>
                      </a:r>
                    </a:p>
                  </a:txBody>
                  <a:tcPr marT="36000" marB="36000"/>
                </a:tc>
                <a:tc>
                  <a:txBody>
                    <a:bodyPr/>
                    <a:lstStyle/>
                    <a:p>
                      <a:r>
                        <a:rPr lang="en-US" sz="600" dirty="0"/>
                        <a:t>23</a:t>
                      </a:r>
                      <a:r>
                        <a:rPr lang="en-US" sz="600" baseline="0" dirty="0"/>
                        <a:t> </a:t>
                      </a:r>
                      <a:r>
                        <a:rPr lang="en-US" sz="600" baseline="0" dirty="0" err="1"/>
                        <a:t>mei</a:t>
                      </a:r>
                      <a:r>
                        <a:rPr lang="en-US" sz="600" baseline="0" dirty="0"/>
                        <a:t> 2016</a:t>
                      </a:r>
                      <a:endParaRPr lang="en-US" sz="600" dirty="0"/>
                    </a:p>
                  </a:txBody>
                  <a:tcPr marT="36000" marB="36000"/>
                </a:tc>
                <a:tc>
                  <a:txBody>
                    <a:bodyPr/>
                    <a:lstStyle/>
                    <a:p>
                      <a:r>
                        <a:rPr lang="en-US" sz="600" dirty="0"/>
                        <a:t>1,5</a:t>
                      </a:r>
                    </a:p>
                  </a:txBody>
                  <a:tcPr marT="36000" marB="36000"/>
                </a:tc>
                <a:tc>
                  <a:txBody>
                    <a:bodyPr/>
                    <a:lstStyle/>
                    <a:p>
                      <a:r>
                        <a:rPr lang="en-US" sz="600" dirty="0"/>
                        <a:t>3 </a:t>
                      </a:r>
                      <a:r>
                        <a:rPr lang="en-US" sz="600" dirty="0" err="1"/>
                        <a:t>JdR</a:t>
                      </a:r>
                      <a:endParaRPr lang="en-US" sz="600" dirty="0"/>
                    </a:p>
                  </a:txBody>
                  <a:tcPr marT="36000" marB="36000"/>
                </a:tc>
                <a:tc>
                  <a:txBody>
                    <a:bodyPr/>
                    <a:lstStyle/>
                    <a:p>
                      <a:r>
                        <a:rPr lang="en-US" sz="600" dirty="0"/>
                        <a:t>Nee</a:t>
                      </a:r>
                    </a:p>
                  </a:txBody>
                  <a:tcPr marT="36000" marB="36000"/>
                </a:tc>
                <a:tc>
                  <a:txBody>
                    <a:bodyPr/>
                    <a:lstStyle/>
                    <a:p>
                      <a:r>
                        <a:rPr lang="en-US" sz="600" dirty="0"/>
                        <a:t>4,5 </a:t>
                      </a:r>
                      <a:r>
                        <a:rPr lang="en-US" sz="600" dirty="0" err="1"/>
                        <a:t>uur</a:t>
                      </a:r>
                      <a:endParaRPr lang="en-US" sz="600" dirty="0"/>
                    </a:p>
                  </a:txBody>
                  <a:tcPr marT="36000" marB="36000"/>
                </a:tc>
                <a:extLst>
                  <a:ext uri="{0D108BD9-81ED-4DB2-BD59-A6C34878D82A}">
                    <a16:rowId xmlns:a16="http://schemas.microsoft.com/office/drawing/2014/main" val="10014"/>
                  </a:ext>
                </a:extLst>
              </a:tr>
              <a:tr h="124754">
                <a:tc>
                  <a:txBody>
                    <a:bodyPr/>
                    <a:lstStyle/>
                    <a:p>
                      <a:endParaRPr lang="en-US" sz="600" dirty="0"/>
                    </a:p>
                  </a:txBody>
                  <a:tcPr marT="36000" marB="36000"/>
                </a:tc>
                <a:tc>
                  <a:txBody>
                    <a:bodyPr/>
                    <a:lstStyle/>
                    <a:p>
                      <a:r>
                        <a:rPr lang="en-US" sz="600" dirty="0"/>
                        <a:t>13 </a:t>
                      </a:r>
                      <a:r>
                        <a:rPr lang="en-US" sz="600" dirty="0" err="1"/>
                        <a:t>juni</a:t>
                      </a:r>
                      <a:r>
                        <a:rPr lang="en-US" sz="600" dirty="0"/>
                        <a:t> 2016</a:t>
                      </a:r>
                    </a:p>
                  </a:txBody>
                  <a:tcPr marT="36000" marB="36000"/>
                </a:tc>
                <a:tc>
                  <a:txBody>
                    <a:bodyPr/>
                    <a:lstStyle/>
                    <a:p>
                      <a:r>
                        <a:rPr lang="en-US" sz="600" dirty="0"/>
                        <a:t>1,5</a:t>
                      </a:r>
                    </a:p>
                  </a:txBody>
                  <a:tcPr marT="36000" marB="36000"/>
                </a:tc>
                <a:tc>
                  <a:txBody>
                    <a:bodyPr/>
                    <a:lstStyle/>
                    <a:p>
                      <a:r>
                        <a:rPr lang="en-US" sz="600" dirty="0"/>
                        <a:t>1 </a:t>
                      </a:r>
                      <a:r>
                        <a:rPr lang="en-US" sz="600" dirty="0" err="1"/>
                        <a:t>JdR</a:t>
                      </a:r>
                      <a:endParaRPr lang="en-US" sz="600" dirty="0"/>
                    </a:p>
                  </a:txBody>
                  <a:tcPr marT="36000" marB="36000"/>
                </a:tc>
                <a:tc>
                  <a:txBody>
                    <a:bodyPr/>
                    <a:lstStyle/>
                    <a:p>
                      <a:r>
                        <a:rPr lang="en-US" sz="600" dirty="0"/>
                        <a:t>Nee</a:t>
                      </a:r>
                    </a:p>
                  </a:txBody>
                  <a:tcPr marT="36000" marB="36000"/>
                </a:tc>
                <a:tc>
                  <a:txBody>
                    <a:bodyPr/>
                    <a:lstStyle/>
                    <a:p>
                      <a:r>
                        <a:rPr lang="en-US" sz="600" dirty="0"/>
                        <a:t>1,5 </a:t>
                      </a:r>
                      <a:r>
                        <a:rPr lang="en-US" sz="600" dirty="0" err="1"/>
                        <a:t>uur</a:t>
                      </a:r>
                      <a:endParaRPr lang="en-US" sz="600" dirty="0"/>
                    </a:p>
                  </a:txBody>
                  <a:tcPr marT="36000" marB="36000"/>
                </a:tc>
                <a:extLst>
                  <a:ext uri="{0D108BD9-81ED-4DB2-BD59-A6C34878D82A}">
                    <a16:rowId xmlns:a16="http://schemas.microsoft.com/office/drawing/2014/main" val="10015"/>
                  </a:ext>
                </a:extLst>
              </a:tr>
              <a:tr h="124754">
                <a:tc>
                  <a:txBody>
                    <a:bodyPr/>
                    <a:lstStyle/>
                    <a:p>
                      <a:endParaRPr lang="en-US" sz="600" dirty="0"/>
                    </a:p>
                  </a:txBody>
                  <a:tcPr marT="36000" marB="36000"/>
                </a:tc>
                <a:tc>
                  <a:txBody>
                    <a:bodyPr/>
                    <a:lstStyle/>
                    <a:p>
                      <a:r>
                        <a:rPr lang="en-US" sz="600" dirty="0"/>
                        <a:t>5 </a:t>
                      </a:r>
                      <a:r>
                        <a:rPr lang="en-US" sz="600" dirty="0" err="1"/>
                        <a:t>juli</a:t>
                      </a:r>
                      <a:r>
                        <a:rPr lang="en-US" sz="600" dirty="0"/>
                        <a:t> 2016</a:t>
                      </a:r>
                    </a:p>
                  </a:txBody>
                  <a:tcPr marT="36000" marB="36000"/>
                </a:tc>
                <a:tc>
                  <a:txBody>
                    <a:bodyPr/>
                    <a:lstStyle/>
                    <a:p>
                      <a:r>
                        <a:rPr lang="en-US" sz="600" dirty="0"/>
                        <a:t>2</a:t>
                      </a:r>
                    </a:p>
                  </a:txBody>
                  <a:tcPr marT="36000" marB="36000"/>
                </a:tc>
                <a:tc>
                  <a:txBody>
                    <a:bodyPr/>
                    <a:lstStyle/>
                    <a:p>
                      <a:r>
                        <a:rPr lang="en-US" sz="600" dirty="0"/>
                        <a:t>1 </a:t>
                      </a:r>
                      <a:r>
                        <a:rPr lang="en-US" sz="600" dirty="0" err="1"/>
                        <a:t>JdR</a:t>
                      </a:r>
                      <a:r>
                        <a:rPr lang="en-US" sz="600" dirty="0"/>
                        <a:t>, 2 CGN</a:t>
                      </a:r>
                    </a:p>
                  </a:txBody>
                  <a:tcPr marT="36000" marB="36000"/>
                </a:tc>
                <a:tc>
                  <a:txBody>
                    <a:bodyPr/>
                    <a:lstStyle/>
                    <a:p>
                      <a:r>
                        <a:rPr lang="en-US" sz="600" dirty="0"/>
                        <a:t>Nee</a:t>
                      </a:r>
                    </a:p>
                  </a:txBody>
                  <a:tcPr marT="36000" marB="36000"/>
                </a:tc>
                <a:tc>
                  <a:txBody>
                    <a:bodyPr/>
                    <a:lstStyle/>
                    <a:p>
                      <a:r>
                        <a:rPr lang="en-US" sz="600" dirty="0"/>
                        <a:t>6 </a:t>
                      </a:r>
                      <a:r>
                        <a:rPr lang="en-US" sz="600" dirty="0" err="1"/>
                        <a:t>uur</a:t>
                      </a:r>
                      <a:endParaRPr lang="en-US" sz="600" dirty="0"/>
                    </a:p>
                  </a:txBody>
                  <a:tcPr marT="36000" marB="36000"/>
                </a:tc>
                <a:extLst>
                  <a:ext uri="{0D108BD9-81ED-4DB2-BD59-A6C34878D82A}">
                    <a16:rowId xmlns:a16="http://schemas.microsoft.com/office/drawing/2014/main" val="10016"/>
                  </a:ext>
                </a:extLst>
              </a:tr>
              <a:tr h="124754">
                <a:tc>
                  <a:txBody>
                    <a:bodyPr/>
                    <a:lstStyle/>
                    <a:p>
                      <a:r>
                        <a:rPr lang="en-US" sz="600" dirty="0"/>
                        <a:t>KLM Cargo</a:t>
                      </a:r>
                    </a:p>
                  </a:txBody>
                  <a:tcPr marT="36000" marB="36000"/>
                </a:tc>
                <a:tc>
                  <a:txBody>
                    <a:bodyPr/>
                    <a:lstStyle/>
                    <a:p>
                      <a:r>
                        <a:rPr lang="en-US" sz="600" dirty="0"/>
                        <a:t>5 </a:t>
                      </a:r>
                      <a:r>
                        <a:rPr lang="en-US" sz="600" dirty="0" err="1"/>
                        <a:t>juli</a:t>
                      </a:r>
                      <a:r>
                        <a:rPr lang="en-US" sz="600" dirty="0"/>
                        <a:t> 2016</a:t>
                      </a:r>
                    </a:p>
                  </a:txBody>
                  <a:tcPr marT="36000" marB="36000"/>
                </a:tc>
                <a:tc>
                  <a:txBody>
                    <a:bodyPr/>
                    <a:lstStyle/>
                    <a:p>
                      <a:r>
                        <a:rPr lang="en-US" sz="600" dirty="0"/>
                        <a:t>2</a:t>
                      </a:r>
                    </a:p>
                  </a:txBody>
                  <a:tcPr marT="36000" marB="36000"/>
                </a:tc>
                <a:tc>
                  <a:txBody>
                    <a:bodyPr/>
                    <a:lstStyle/>
                    <a:p>
                      <a:r>
                        <a:rPr lang="en-US" sz="600" dirty="0"/>
                        <a:t>2 KLM</a:t>
                      </a:r>
                    </a:p>
                  </a:txBody>
                  <a:tcPr marT="36000" marB="36000"/>
                </a:tc>
                <a:tc>
                  <a:txBody>
                    <a:bodyPr/>
                    <a:lstStyle/>
                    <a:p>
                      <a:r>
                        <a:rPr lang="en-US" sz="600" dirty="0"/>
                        <a:t>Nee</a:t>
                      </a:r>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17"/>
                  </a:ext>
                </a:extLst>
              </a:tr>
              <a:tr h="124754">
                <a:tc>
                  <a:txBody>
                    <a:bodyPr/>
                    <a:lstStyle/>
                    <a:p>
                      <a:endParaRPr lang="en-US" sz="600" dirty="0"/>
                    </a:p>
                  </a:txBody>
                  <a:tcPr marT="36000" marB="36000"/>
                </a:tc>
                <a:tc>
                  <a:txBody>
                    <a:bodyPr/>
                    <a:lstStyle/>
                    <a:p>
                      <a:r>
                        <a:rPr lang="en-US" sz="600" dirty="0"/>
                        <a:t>12 </a:t>
                      </a:r>
                      <a:r>
                        <a:rPr lang="en-US" sz="600" dirty="0" err="1"/>
                        <a:t>juli</a:t>
                      </a:r>
                      <a:r>
                        <a:rPr lang="en-US" sz="600" dirty="0"/>
                        <a:t> 2016</a:t>
                      </a:r>
                    </a:p>
                  </a:txBody>
                  <a:tcPr marT="36000" marB="36000"/>
                </a:tc>
                <a:tc>
                  <a:txBody>
                    <a:bodyPr/>
                    <a:lstStyle/>
                    <a:p>
                      <a:r>
                        <a:rPr lang="en-US" sz="600" dirty="0"/>
                        <a:t>2</a:t>
                      </a:r>
                    </a:p>
                  </a:txBody>
                  <a:tcPr marT="36000" marB="36000"/>
                </a:tc>
                <a:tc>
                  <a:txBody>
                    <a:bodyPr/>
                    <a:lstStyle/>
                    <a:p>
                      <a:r>
                        <a:rPr lang="en-US" sz="600" dirty="0"/>
                        <a:t>2 KLM</a:t>
                      </a:r>
                    </a:p>
                  </a:txBody>
                  <a:tcPr marT="36000" marB="36000"/>
                </a:tc>
                <a:tc>
                  <a:txBody>
                    <a:bodyPr/>
                    <a:lstStyle/>
                    <a:p>
                      <a:r>
                        <a:rPr lang="en-US" sz="600" dirty="0"/>
                        <a:t>Nee</a:t>
                      </a:r>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18"/>
                  </a:ext>
                </a:extLst>
              </a:tr>
              <a:tr h="124754">
                <a:tc>
                  <a:txBody>
                    <a:bodyPr/>
                    <a:lstStyle/>
                    <a:p>
                      <a:r>
                        <a:rPr lang="en-US" sz="600" dirty="0"/>
                        <a:t>ACN</a:t>
                      </a:r>
                    </a:p>
                  </a:txBody>
                  <a:tcPr marT="36000" marB="36000"/>
                </a:tc>
                <a:tc>
                  <a:txBody>
                    <a:bodyPr/>
                    <a:lstStyle/>
                    <a:p>
                      <a:r>
                        <a:rPr lang="en-US" sz="600" dirty="0"/>
                        <a:t>11 </a:t>
                      </a:r>
                      <a:r>
                        <a:rPr lang="en-US" sz="600" dirty="0" err="1"/>
                        <a:t>april</a:t>
                      </a:r>
                      <a:r>
                        <a:rPr lang="en-US" sz="600" dirty="0"/>
                        <a:t> 2016</a:t>
                      </a:r>
                    </a:p>
                  </a:txBody>
                  <a:tcPr marT="36000" marB="36000"/>
                </a:tc>
                <a:tc>
                  <a:txBody>
                    <a:bodyPr/>
                    <a:lstStyle/>
                    <a:p>
                      <a:r>
                        <a:rPr lang="en-US" sz="600" dirty="0"/>
                        <a:t>2</a:t>
                      </a:r>
                    </a:p>
                  </a:txBody>
                  <a:tcPr marT="36000" marB="36000"/>
                </a:tc>
                <a:tc>
                  <a:txBody>
                    <a:bodyPr/>
                    <a:lstStyle/>
                    <a:p>
                      <a:r>
                        <a:rPr lang="en-US" sz="600" dirty="0"/>
                        <a:t>2 ACN</a:t>
                      </a:r>
                    </a:p>
                  </a:txBody>
                  <a:tcPr marT="36000" marB="36000"/>
                </a:tc>
                <a:tc>
                  <a:txBody>
                    <a:bodyPr/>
                    <a:lstStyle/>
                    <a:p>
                      <a:r>
                        <a:rPr lang="en-US" sz="600" dirty="0"/>
                        <a:t>Nee</a:t>
                      </a:r>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19"/>
                  </a:ext>
                </a:extLst>
              </a:tr>
              <a:tr h="124754">
                <a:tc>
                  <a:txBody>
                    <a:bodyPr/>
                    <a:lstStyle/>
                    <a:p>
                      <a:endParaRPr lang="en-US" sz="600" dirty="0"/>
                    </a:p>
                  </a:txBody>
                  <a:tcPr marT="36000" marB="36000"/>
                </a:tc>
                <a:tc>
                  <a:txBody>
                    <a:bodyPr/>
                    <a:lstStyle/>
                    <a:p>
                      <a:r>
                        <a:rPr lang="en-US" sz="600" dirty="0"/>
                        <a:t>5 </a:t>
                      </a:r>
                      <a:r>
                        <a:rPr lang="en-US" sz="600" dirty="0" err="1"/>
                        <a:t>juli</a:t>
                      </a:r>
                      <a:r>
                        <a:rPr lang="en-US" sz="600" dirty="0"/>
                        <a:t> 2016</a:t>
                      </a:r>
                    </a:p>
                  </a:txBody>
                  <a:tcPr marT="36000" marB="36000"/>
                </a:tc>
                <a:tc>
                  <a:txBody>
                    <a:bodyPr/>
                    <a:lstStyle/>
                    <a:p>
                      <a:r>
                        <a:rPr lang="en-US" sz="600" dirty="0"/>
                        <a:t>2</a:t>
                      </a:r>
                    </a:p>
                  </a:txBody>
                  <a:tcPr marT="36000" marB="36000"/>
                </a:tc>
                <a:tc>
                  <a:txBody>
                    <a:bodyPr/>
                    <a:lstStyle/>
                    <a:p>
                      <a:r>
                        <a:rPr lang="en-US" sz="600" dirty="0"/>
                        <a:t>2 ACN</a:t>
                      </a:r>
                    </a:p>
                  </a:txBody>
                  <a:tcPr marT="36000" marB="36000"/>
                </a:tc>
                <a:tc>
                  <a:txBody>
                    <a:bodyPr/>
                    <a:lstStyle/>
                    <a:p>
                      <a:r>
                        <a:rPr lang="en-US" sz="600" dirty="0"/>
                        <a:t>Nee</a:t>
                      </a:r>
                    </a:p>
                  </a:txBody>
                  <a:tcPr marT="36000" marB="36000"/>
                </a:tc>
                <a:tc>
                  <a:txBody>
                    <a:bodyPr/>
                    <a:lstStyle/>
                    <a:p>
                      <a:r>
                        <a:rPr lang="en-US" sz="600" dirty="0"/>
                        <a:t>4 </a:t>
                      </a:r>
                      <a:r>
                        <a:rPr lang="en-US" sz="600" dirty="0" err="1"/>
                        <a:t>uur</a:t>
                      </a:r>
                      <a:endParaRPr lang="en-US" sz="600" dirty="0"/>
                    </a:p>
                  </a:txBody>
                  <a:tcPr marT="36000" marB="36000"/>
                </a:tc>
                <a:extLst>
                  <a:ext uri="{0D108BD9-81ED-4DB2-BD59-A6C34878D82A}">
                    <a16:rowId xmlns:a16="http://schemas.microsoft.com/office/drawing/2014/main" val="10020"/>
                  </a:ext>
                </a:extLst>
              </a:tr>
              <a:tr h="124754">
                <a:tc>
                  <a:txBody>
                    <a:bodyPr/>
                    <a:lstStyle/>
                    <a:p>
                      <a:endParaRPr lang="en-US" sz="600" b="1" dirty="0"/>
                    </a:p>
                  </a:txBody>
                  <a:tcPr marT="36000" marB="36000"/>
                </a:tc>
                <a:tc>
                  <a:txBody>
                    <a:bodyPr/>
                    <a:lstStyle/>
                    <a:p>
                      <a:endParaRPr lang="en-US" sz="600" dirty="0"/>
                    </a:p>
                  </a:txBody>
                  <a:tcPr marT="36000" marB="36000"/>
                </a:tc>
                <a:tc>
                  <a:txBody>
                    <a:bodyPr/>
                    <a:lstStyle/>
                    <a:p>
                      <a:endParaRPr lang="en-US" sz="600" dirty="0"/>
                    </a:p>
                  </a:txBody>
                  <a:tcPr marT="36000" marB="36000"/>
                </a:tc>
                <a:tc>
                  <a:txBody>
                    <a:bodyPr/>
                    <a:lstStyle/>
                    <a:p>
                      <a:endParaRPr lang="en-US" sz="600" dirty="0"/>
                    </a:p>
                  </a:txBody>
                  <a:tcPr marT="36000" marB="36000"/>
                </a:tc>
                <a:tc>
                  <a:txBody>
                    <a:bodyPr/>
                    <a:lstStyle/>
                    <a:p>
                      <a:r>
                        <a:rPr lang="en-US" sz="600" b="1" dirty="0"/>
                        <a:t>TOTAAL</a:t>
                      </a:r>
                      <a:endParaRPr lang="en-US" sz="600" dirty="0"/>
                    </a:p>
                  </a:txBody>
                  <a:tcPr marT="36000" marB="36000"/>
                </a:tc>
                <a:tc>
                  <a:txBody>
                    <a:bodyPr/>
                    <a:lstStyle/>
                    <a:p>
                      <a:r>
                        <a:rPr lang="en-US" sz="600"/>
                        <a:t>112,5 </a:t>
                      </a:r>
                      <a:r>
                        <a:rPr lang="en-US" sz="600" dirty="0" err="1"/>
                        <a:t>uur</a:t>
                      </a:r>
                      <a:endParaRPr lang="en-US" sz="600" dirty="0"/>
                    </a:p>
                  </a:txBody>
                  <a:tcPr marT="36000" marB="36000"/>
                </a:tc>
                <a:extLst>
                  <a:ext uri="{0D108BD9-81ED-4DB2-BD59-A6C34878D82A}">
                    <a16:rowId xmlns:a16="http://schemas.microsoft.com/office/drawing/2014/main" val="10021"/>
                  </a:ext>
                </a:extLst>
              </a:tr>
            </a:tbl>
          </a:graphicData>
        </a:graphic>
      </p:graphicFrame>
      <p:sp>
        <p:nvSpPr>
          <p:cNvPr id="3" name="Title 2"/>
          <p:cNvSpPr>
            <a:spLocks noGrp="1"/>
          </p:cNvSpPr>
          <p:nvPr>
            <p:ph type="title"/>
          </p:nvPr>
        </p:nvSpPr>
        <p:spPr/>
        <p:txBody>
          <a:bodyPr/>
          <a:lstStyle/>
          <a:p>
            <a:r>
              <a:rPr lang="en-US" dirty="0" err="1"/>
              <a:t>Tijdsbesteding</a:t>
            </a:r>
            <a:endParaRPr lang="en-US"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47</a:t>
            </a:fld>
            <a:endParaRPr lang="nl-NL" dirty="0"/>
          </a:p>
        </p:txBody>
      </p:sp>
      <p:sp>
        <p:nvSpPr>
          <p:cNvPr id="2" name="TextBox 1"/>
          <p:cNvSpPr txBox="1"/>
          <p:nvPr/>
        </p:nvSpPr>
        <p:spPr>
          <a:xfrm>
            <a:off x="1793630" y="4687453"/>
            <a:ext cx="3180303" cy="307777"/>
          </a:xfrm>
          <a:prstGeom prst="rect">
            <a:avLst/>
          </a:prstGeom>
          <a:noFill/>
        </p:spPr>
        <p:txBody>
          <a:bodyPr wrap="square" rtlCol="0">
            <a:spAutoFit/>
          </a:bodyPr>
          <a:lstStyle/>
          <a:p>
            <a:pPr algn="ctr"/>
            <a:r>
              <a:rPr lang="nl-NL" sz="700" dirty="0" err="1"/>
              <a:t>Ivm</a:t>
            </a:r>
            <a:r>
              <a:rPr lang="nl-NL" sz="700" dirty="0"/>
              <a:t> beschikbaarheid van formulieren op fysieke meetings zijn niet overal handtekeningen, diverse meetings zijn online geweest.</a:t>
            </a:r>
            <a:endParaRPr lang="en-US" sz="700" dirty="0"/>
          </a:p>
        </p:txBody>
      </p:sp>
    </p:spTree>
    <p:extLst>
      <p:ext uri="{BB962C8B-B14F-4D97-AF65-F5344CB8AC3E}">
        <p14:creationId xmlns:p14="http://schemas.microsoft.com/office/powerpoint/2010/main" val="604369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ct 58" hidden="1"/>
          <p:cNvGraphicFramePr>
            <a:graphicFrameLocks noChangeAspect="1"/>
          </p:cNvGraphicFramePr>
          <p:nvPr>
            <p:custDataLst>
              <p:tags r:id="rId2"/>
            </p:custDataLs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26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ormAutofit/>
          </a:bodyPr>
          <a:lstStyle/>
          <a:p>
            <a:r>
              <a:rPr lang="nl-NL" dirty="0"/>
              <a:t>Aanpak voor co-</a:t>
            </a:r>
            <a:r>
              <a:rPr lang="nl-NL" dirty="0" err="1"/>
              <a:t>creation</a:t>
            </a:r>
            <a:r>
              <a:rPr lang="nl-NL" dirty="0"/>
              <a:t> en </a:t>
            </a:r>
            <a:r>
              <a:rPr lang="nl-NL" dirty="0" err="1"/>
              <a:t>collaboration</a:t>
            </a:r>
            <a:endParaRPr lang="nl-NL" dirty="0"/>
          </a:p>
        </p:txBody>
      </p:sp>
      <p:sp>
        <p:nvSpPr>
          <p:cNvPr id="9" name="Content Placeholder 8"/>
          <p:cNvSpPr>
            <a:spLocks noGrp="1"/>
          </p:cNvSpPr>
          <p:nvPr>
            <p:ph idx="1"/>
          </p:nvPr>
        </p:nvSpPr>
        <p:spPr>
          <a:xfrm>
            <a:off x="457200" y="1200151"/>
            <a:ext cx="4930407" cy="3394472"/>
          </a:xfrm>
        </p:spPr>
        <p:txBody>
          <a:bodyPr>
            <a:normAutofit fontScale="55000" lnSpcReduction="20000"/>
          </a:bodyPr>
          <a:lstStyle/>
          <a:p>
            <a:r>
              <a:rPr lang="nl-NL" dirty="0"/>
              <a:t>Luisteren</a:t>
            </a:r>
          </a:p>
          <a:p>
            <a:pPr lvl="1"/>
            <a:r>
              <a:rPr lang="nl-NL" dirty="0"/>
              <a:t>Achterhalen van noodzaak en waarden</a:t>
            </a:r>
          </a:p>
          <a:p>
            <a:pPr lvl="1"/>
            <a:r>
              <a:rPr lang="nl-NL" dirty="0"/>
              <a:t>Huidige resources en condities vaststellen</a:t>
            </a:r>
          </a:p>
          <a:p>
            <a:pPr lvl="1"/>
            <a:r>
              <a:rPr lang="nl-NL" dirty="0"/>
              <a:t>Verbetervoorstellen en alternatieven horen</a:t>
            </a:r>
          </a:p>
          <a:p>
            <a:r>
              <a:rPr lang="nl-NL" dirty="0"/>
              <a:t>Dromen</a:t>
            </a:r>
          </a:p>
          <a:p>
            <a:pPr lvl="1"/>
            <a:r>
              <a:rPr lang="nl-NL" dirty="0"/>
              <a:t>Vaststellen doelen, individueel en gedeeld</a:t>
            </a:r>
          </a:p>
          <a:p>
            <a:pPr lvl="1"/>
            <a:r>
              <a:rPr lang="nl-NL" dirty="0"/>
              <a:t>Vaststellen </a:t>
            </a:r>
            <a:r>
              <a:rPr lang="nl-NL" dirty="0" err="1"/>
              <a:t>terms</a:t>
            </a:r>
            <a:r>
              <a:rPr lang="nl-NL" dirty="0"/>
              <a:t>/</a:t>
            </a:r>
            <a:r>
              <a:rPr lang="nl-NL" dirty="0" err="1"/>
              <a:t>conditions</a:t>
            </a:r>
            <a:r>
              <a:rPr lang="nl-NL" dirty="0"/>
              <a:t> en ideeën voor prototype</a:t>
            </a:r>
          </a:p>
          <a:p>
            <a:pPr lvl="1"/>
            <a:r>
              <a:rPr lang="en-US" dirty="0" err="1"/>
              <a:t>Vaststellen</a:t>
            </a:r>
            <a:r>
              <a:rPr lang="en-US" dirty="0"/>
              <a:t> multi-</a:t>
            </a:r>
            <a:r>
              <a:rPr lang="en-US" dirty="0" err="1"/>
              <a:t>disciplinaire</a:t>
            </a:r>
            <a:r>
              <a:rPr lang="en-US" dirty="0"/>
              <a:t> teams</a:t>
            </a:r>
            <a:endParaRPr lang="nl-NL" dirty="0"/>
          </a:p>
          <a:p>
            <a:r>
              <a:rPr lang="en-US" dirty="0" err="1"/>
              <a:t>Uitvoeren</a:t>
            </a:r>
            <a:endParaRPr lang="en-US" dirty="0"/>
          </a:p>
          <a:p>
            <a:pPr lvl="1"/>
            <a:r>
              <a:rPr lang="en-US" dirty="0" err="1"/>
              <a:t>Afstemming</a:t>
            </a:r>
            <a:r>
              <a:rPr lang="en-US" dirty="0"/>
              <a:t> </a:t>
            </a:r>
            <a:r>
              <a:rPr lang="en-US" dirty="0" err="1"/>
              <a:t>onderling</a:t>
            </a:r>
            <a:r>
              <a:rPr lang="en-US" dirty="0"/>
              <a:t> van data </a:t>
            </a:r>
            <a:r>
              <a:rPr lang="en-US" dirty="0" err="1"/>
              <a:t>uitwisseling</a:t>
            </a:r>
            <a:endParaRPr lang="en-US" dirty="0"/>
          </a:p>
          <a:p>
            <a:pPr lvl="1"/>
            <a:r>
              <a:rPr lang="en-US" dirty="0" err="1"/>
              <a:t>Realisatie</a:t>
            </a:r>
            <a:r>
              <a:rPr lang="en-US" dirty="0"/>
              <a:t> door multi-</a:t>
            </a:r>
            <a:r>
              <a:rPr lang="en-US" dirty="0" err="1"/>
              <a:t>disciplinaire</a:t>
            </a:r>
            <a:r>
              <a:rPr lang="en-US" dirty="0"/>
              <a:t> teams</a:t>
            </a:r>
          </a:p>
          <a:p>
            <a:pPr lvl="1"/>
            <a:r>
              <a:rPr lang="en-US" dirty="0" err="1"/>
              <a:t>Activeren</a:t>
            </a:r>
            <a:r>
              <a:rPr lang="en-US" dirty="0"/>
              <a:t> van </a:t>
            </a:r>
            <a:r>
              <a:rPr lang="en-US" dirty="0" err="1"/>
              <a:t>transparante</a:t>
            </a:r>
            <a:r>
              <a:rPr lang="en-US" dirty="0"/>
              <a:t> </a:t>
            </a:r>
            <a:r>
              <a:rPr lang="en-US" dirty="0" err="1"/>
              <a:t>communicatie</a:t>
            </a:r>
            <a:endParaRPr lang="en-US" dirty="0"/>
          </a:p>
          <a:p>
            <a:r>
              <a:rPr lang="en-US" dirty="0" err="1"/>
              <a:t>Vieren</a:t>
            </a:r>
            <a:endParaRPr lang="en-US" dirty="0"/>
          </a:p>
          <a:p>
            <a:pPr lvl="1"/>
            <a:r>
              <a:rPr lang="en-US" dirty="0" err="1"/>
              <a:t>Reviewen</a:t>
            </a:r>
            <a:r>
              <a:rPr lang="en-US" dirty="0"/>
              <a:t> en </a:t>
            </a:r>
            <a:r>
              <a:rPr lang="en-US" dirty="0" err="1"/>
              <a:t>delen</a:t>
            </a:r>
            <a:r>
              <a:rPr lang="en-US" dirty="0"/>
              <a:t> van </a:t>
            </a:r>
            <a:r>
              <a:rPr lang="en-US" dirty="0" err="1"/>
              <a:t>resultaten</a:t>
            </a:r>
            <a:endParaRPr lang="en-US" dirty="0"/>
          </a:p>
          <a:p>
            <a:pPr lvl="1"/>
            <a:r>
              <a:rPr lang="en-US" dirty="0" err="1"/>
              <a:t>Incentiveren</a:t>
            </a:r>
            <a:r>
              <a:rPr lang="en-US" dirty="0"/>
              <a:t> van </a:t>
            </a:r>
            <a:r>
              <a:rPr lang="en-US" dirty="0" err="1"/>
              <a:t>deelnemers</a:t>
            </a:r>
            <a:r>
              <a:rPr lang="en-US" dirty="0"/>
              <a:t> en </a:t>
            </a:r>
            <a:r>
              <a:rPr lang="en-US" dirty="0" err="1"/>
              <a:t>successen</a:t>
            </a:r>
            <a:r>
              <a:rPr lang="en-US" dirty="0"/>
              <a:t> </a:t>
            </a:r>
            <a:r>
              <a:rPr lang="en-US" dirty="0" err="1"/>
              <a:t>delen</a:t>
            </a:r>
            <a:endParaRPr lang="en-US" dirty="0"/>
          </a:p>
          <a:p>
            <a:pPr lvl="1"/>
            <a:r>
              <a:rPr lang="en-US" dirty="0" err="1"/>
              <a:t>Zoeken</a:t>
            </a:r>
            <a:r>
              <a:rPr lang="en-US" dirty="0"/>
              <a:t> </a:t>
            </a:r>
            <a:r>
              <a:rPr lang="en-US" dirty="0" err="1"/>
              <a:t>naar</a:t>
            </a:r>
            <a:r>
              <a:rPr lang="en-US" dirty="0"/>
              <a:t> </a:t>
            </a:r>
            <a:r>
              <a:rPr lang="en-US" dirty="0" err="1"/>
              <a:t>kansen</a:t>
            </a:r>
            <a:r>
              <a:rPr lang="en-US" dirty="0"/>
              <a:t> </a:t>
            </a:r>
            <a:r>
              <a:rPr lang="en-US" dirty="0" err="1"/>
              <a:t>voor</a:t>
            </a:r>
            <a:r>
              <a:rPr lang="en-US" dirty="0"/>
              <a:t> </a:t>
            </a:r>
            <a:r>
              <a:rPr lang="en-US" dirty="0" err="1"/>
              <a:t>opschaling</a:t>
            </a:r>
            <a:r>
              <a:rPr lang="en-US" dirty="0"/>
              <a:t> of </a:t>
            </a:r>
            <a:r>
              <a:rPr lang="en-US" dirty="0" err="1"/>
              <a:t>nieuwe</a:t>
            </a:r>
            <a:r>
              <a:rPr lang="en-US" dirty="0"/>
              <a:t> </a:t>
            </a:r>
            <a:r>
              <a:rPr lang="en-US" dirty="0" err="1"/>
              <a:t>iteraties</a:t>
            </a:r>
            <a:endParaRPr lang="nl-NL" dirty="0"/>
          </a:p>
        </p:txBody>
      </p:sp>
      <p:sp>
        <p:nvSpPr>
          <p:cNvPr id="4" name="Slide Number Placeholder 3"/>
          <p:cNvSpPr>
            <a:spLocks noGrp="1"/>
          </p:cNvSpPr>
          <p:nvPr>
            <p:ph type="sldNum" sz="quarter" idx="12"/>
          </p:nvPr>
        </p:nvSpPr>
        <p:spPr/>
        <p:txBody>
          <a:bodyPr/>
          <a:lstStyle/>
          <a:p>
            <a:fld id="{DDA46E91-AB01-4822-8E70-3764F4A6B580}" type="slidenum">
              <a:rPr lang="nl-NL" smtClean="0"/>
              <a:pPr/>
              <a:t>48</a:t>
            </a:fld>
            <a:endParaRPr lang="nl-NL" dirty="0"/>
          </a:p>
        </p:txBody>
      </p:sp>
      <p:sp>
        <p:nvSpPr>
          <p:cNvPr id="8" name="TextBox 7"/>
          <p:cNvSpPr txBox="1"/>
          <p:nvPr/>
        </p:nvSpPr>
        <p:spPr>
          <a:xfrm>
            <a:off x="5390778" y="3516637"/>
            <a:ext cx="3446599" cy="1246495"/>
          </a:xfrm>
          <a:prstGeom prst="rect">
            <a:avLst/>
          </a:prstGeom>
          <a:noFill/>
        </p:spPr>
        <p:txBody>
          <a:bodyPr wrap="square" rtlCol="0">
            <a:spAutoFit/>
          </a:bodyPr>
          <a:lstStyle/>
          <a:p>
            <a:r>
              <a:rPr lang="nl-NL" sz="750" dirty="0" err="1"/>
              <a:t>Collaboration</a:t>
            </a:r>
            <a:r>
              <a:rPr lang="nl-NL" sz="750" dirty="0"/>
              <a:t>: “a </a:t>
            </a:r>
            <a:r>
              <a:rPr lang="nl-NL" sz="750" dirty="0" err="1"/>
              <a:t>mutually</a:t>
            </a:r>
            <a:r>
              <a:rPr lang="nl-NL" sz="750" dirty="0"/>
              <a:t> </a:t>
            </a:r>
            <a:r>
              <a:rPr lang="nl-NL" sz="750" dirty="0" err="1"/>
              <a:t>beneficial</a:t>
            </a:r>
            <a:r>
              <a:rPr lang="nl-NL" sz="750" dirty="0"/>
              <a:t> </a:t>
            </a:r>
            <a:r>
              <a:rPr lang="nl-NL" sz="750" dirty="0" err="1"/>
              <a:t>relationship</a:t>
            </a:r>
            <a:r>
              <a:rPr lang="nl-NL" sz="750" dirty="0"/>
              <a:t> </a:t>
            </a:r>
            <a:r>
              <a:rPr lang="nl-NL" sz="750" dirty="0" err="1"/>
              <a:t>between</a:t>
            </a:r>
            <a:r>
              <a:rPr lang="nl-NL" sz="750" dirty="0"/>
              <a:t> </a:t>
            </a:r>
            <a:r>
              <a:rPr lang="nl-NL" sz="750" dirty="0" err="1"/>
              <a:t>two</a:t>
            </a:r>
            <a:r>
              <a:rPr lang="nl-NL" sz="750" dirty="0"/>
              <a:t> or more </a:t>
            </a:r>
            <a:r>
              <a:rPr lang="nl-NL" sz="750" dirty="0" err="1"/>
              <a:t>parties</a:t>
            </a:r>
            <a:r>
              <a:rPr lang="nl-NL" sz="750" dirty="0"/>
              <a:t> </a:t>
            </a:r>
            <a:r>
              <a:rPr lang="nl-NL" sz="750" dirty="0" err="1"/>
              <a:t>to</a:t>
            </a:r>
            <a:r>
              <a:rPr lang="nl-NL" sz="750" dirty="0"/>
              <a:t> </a:t>
            </a:r>
            <a:r>
              <a:rPr lang="nl-NL" sz="750" dirty="0" err="1"/>
              <a:t>achieve</a:t>
            </a:r>
            <a:r>
              <a:rPr lang="nl-NL" sz="750" dirty="0"/>
              <a:t> common goals </a:t>
            </a:r>
            <a:r>
              <a:rPr lang="nl-NL" sz="750" dirty="0" err="1"/>
              <a:t>by</a:t>
            </a:r>
            <a:r>
              <a:rPr lang="nl-NL" sz="750" dirty="0"/>
              <a:t> </a:t>
            </a:r>
            <a:r>
              <a:rPr lang="nl-NL" sz="750" dirty="0" err="1"/>
              <a:t>sharing</a:t>
            </a:r>
            <a:r>
              <a:rPr lang="nl-NL" sz="750" dirty="0"/>
              <a:t> </a:t>
            </a:r>
            <a:r>
              <a:rPr lang="nl-NL" sz="750" dirty="0" err="1"/>
              <a:t>responsibility</a:t>
            </a:r>
            <a:r>
              <a:rPr lang="nl-NL" sz="750" dirty="0"/>
              <a:t>, </a:t>
            </a:r>
            <a:r>
              <a:rPr lang="nl-NL" sz="750" dirty="0" err="1"/>
              <a:t>authority</a:t>
            </a:r>
            <a:r>
              <a:rPr lang="nl-NL" sz="750" dirty="0"/>
              <a:t> </a:t>
            </a:r>
            <a:r>
              <a:rPr lang="nl-NL" sz="750" dirty="0" err="1"/>
              <a:t>and</a:t>
            </a:r>
            <a:r>
              <a:rPr lang="nl-NL" sz="750" dirty="0"/>
              <a:t> accountability </a:t>
            </a:r>
            <a:r>
              <a:rPr lang="nl-NL" sz="750" dirty="0" err="1"/>
              <a:t>for</a:t>
            </a:r>
            <a:r>
              <a:rPr lang="nl-NL" sz="750" dirty="0"/>
              <a:t> </a:t>
            </a:r>
            <a:r>
              <a:rPr lang="nl-NL" sz="750" dirty="0" err="1"/>
              <a:t>achieving</a:t>
            </a:r>
            <a:r>
              <a:rPr lang="nl-NL" sz="750" dirty="0"/>
              <a:t> </a:t>
            </a:r>
            <a:r>
              <a:rPr lang="nl-NL" sz="750" dirty="0" err="1"/>
              <a:t>results</a:t>
            </a:r>
            <a:r>
              <a:rPr lang="nl-NL" sz="750" dirty="0"/>
              <a:t>. It is more </a:t>
            </a:r>
            <a:r>
              <a:rPr lang="nl-NL" sz="750" dirty="0" err="1"/>
              <a:t>than</a:t>
            </a:r>
            <a:r>
              <a:rPr lang="nl-NL" sz="750" dirty="0"/>
              <a:t> </a:t>
            </a:r>
            <a:r>
              <a:rPr lang="nl-NL" sz="750" dirty="0" err="1"/>
              <a:t>simply</a:t>
            </a:r>
            <a:r>
              <a:rPr lang="nl-NL" sz="750" dirty="0"/>
              <a:t> </a:t>
            </a:r>
            <a:r>
              <a:rPr lang="nl-NL" sz="750" dirty="0" err="1"/>
              <a:t>sharing</a:t>
            </a:r>
            <a:r>
              <a:rPr lang="nl-NL" sz="750" dirty="0"/>
              <a:t> </a:t>
            </a:r>
            <a:r>
              <a:rPr lang="nl-NL" sz="750" dirty="0" err="1"/>
              <a:t>knowledge</a:t>
            </a:r>
            <a:r>
              <a:rPr lang="nl-NL" sz="750" dirty="0"/>
              <a:t> </a:t>
            </a:r>
            <a:r>
              <a:rPr lang="nl-NL" sz="750" dirty="0" err="1"/>
              <a:t>and</a:t>
            </a:r>
            <a:r>
              <a:rPr lang="nl-NL" sz="750" dirty="0"/>
              <a:t> information (</a:t>
            </a:r>
            <a:r>
              <a:rPr lang="nl-NL" sz="750" dirty="0" err="1"/>
              <a:t>communication</a:t>
            </a:r>
            <a:r>
              <a:rPr lang="nl-NL" sz="750" dirty="0"/>
              <a:t>) </a:t>
            </a:r>
            <a:r>
              <a:rPr lang="nl-NL" sz="750" dirty="0" err="1"/>
              <a:t>and</a:t>
            </a:r>
            <a:r>
              <a:rPr lang="nl-NL" sz="750" dirty="0"/>
              <a:t> more </a:t>
            </a:r>
            <a:r>
              <a:rPr lang="nl-NL" sz="750" dirty="0" err="1"/>
              <a:t>than</a:t>
            </a:r>
            <a:r>
              <a:rPr lang="nl-NL" sz="750" dirty="0"/>
              <a:t> a </a:t>
            </a:r>
            <a:r>
              <a:rPr lang="nl-NL" sz="750" dirty="0" err="1"/>
              <a:t>relationship</a:t>
            </a:r>
            <a:r>
              <a:rPr lang="nl-NL" sz="750" b="1" dirty="0"/>
              <a:t> </a:t>
            </a:r>
            <a:r>
              <a:rPr lang="nl-NL" sz="750" dirty="0" err="1"/>
              <a:t>that</a:t>
            </a:r>
            <a:r>
              <a:rPr lang="nl-NL" sz="750" dirty="0"/>
              <a:t> </a:t>
            </a:r>
            <a:r>
              <a:rPr lang="nl-NL" sz="750" dirty="0" err="1"/>
              <a:t>helps</a:t>
            </a:r>
            <a:r>
              <a:rPr lang="nl-NL" sz="750" dirty="0"/>
              <a:t> </a:t>
            </a:r>
            <a:r>
              <a:rPr lang="nl-NL" sz="750" dirty="0" err="1"/>
              <a:t>each</a:t>
            </a:r>
            <a:r>
              <a:rPr lang="nl-NL" sz="750" dirty="0"/>
              <a:t> party </a:t>
            </a:r>
            <a:r>
              <a:rPr lang="nl-NL" sz="750" dirty="0" err="1"/>
              <a:t>achieve</a:t>
            </a:r>
            <a:r>
              <a:rPr lang="nl-NL" sz="750" dirty="0"/>
              <a:t> </a:t>
            </a:r>
            <a:r>
              <a:rPr lang="nl-NL" sz="750" dirty="0" err="1"/>
              <a:t>its</a:t>
            </a:r>
            <a:r>
              <a:rPr lang="nl-NL" sz="750" dirty="0"/>
              <a:t> </a:t>
            </a:r>
            <a:r>
              <a:rPr lang="nl-NL" sz="750" dirty="0" err="1"/>
              <a:t>own</a:t>
            </a:r>
            <a:r>
              <a:rPr lang="nl-NL" sz="750" dirty="0"/>
              <a:t> goals (cooperation </a:t>
            </a:r>
            <a:r>
              <a:rPr lang="nl-NL" sz="750" dirty="0" err="1"/>
              <a:t>and</a:t>
            </a:r>
            <a:r>
              <a:rPr lang="nl-NL" sz="750" dirty="0"/>
              <a:t> </a:t>
            </a:r>
            <a:r>
              <a:rPr lang="nl-NL" sz="750" dirty="0" err="1"/>
              <a:t>coordination</a:t>
            </a:r>
            <a:r>
              <a:rPr lang="nl-NL" sz="750" dirty="0"/>
              <a:t>). The </a:t>
            </a:r>
            <a:r>
              <a:rPr lang="nl-NL" sz="750" dirty="0" err="1"/>
              <a:t>purpose</a:t>
            </a:r>
            <a:r>
              <a:rPr lang="nl-NL" sz="750" dirty="0"/>
              <a:t> of </a:t>
            </a:r>
            <a:r>
              <a:rPr lang="nl-NL" sz="750" dirty="0" err="1"/>
              <a:t>collaboration</a:t>
            </a:r>
            <a:r>
              <a:rPr lang="nl-NL" sz="750" dirty="0"/>
              <a:t> is </a:t>
            </a:r>
            <a:r>
              <a:rPr lang="nl-NL" sz="750" dirty="0" err="1"/>
              <a:t>to</a:t>
            </a:r>
            <a:r>
              <a:rPr lang="nl-NL" sz="750" dirty="0"/>
              <a:t> </a:t>
            </a:r>
            <a:r>
              <a:rPr lang="nl-NL" sz="750" dirty="0" err="1"/>
              <a:t>create</a:t>
            </a:r>
            <a:r>
              <a:rPr lang="nl-NL" sz="750" dirty="0"/>
              <a:t> a shared </a:t>
            </a:r>
            <a:r>
              <a:rPr lang="nl-NL" sz="750" dirty="0" err="1"/>
              <a:t>vision</a:t>
            </a:r>
            <a:r>
              <a:rPr lang="nl-NL" sz="750" dirty="0"/>
              <a:t> </a:t>
            </a:r>
            <a:r>
              <a:rPr lang="nl-NL" sz="750" dirty="0" err="1"/>
              <a:t>and</a:t>
            </a:r>
            <a:r>
              <a:rPr lang="nl-NL" sz="750" dirty="0"/>
              <a:t> joint </a:t>
            </a:r>
            <a:r>
              <a:rPr lang="nl-NL" sz="750" dirty="0" err="1"/>
              <a:t>strategies</a:t>
            </a:r>
            <a:r>
              <a:rPr lang="nl-NL" sz="750" dirty="0"/>
              <a:t> </a:t>
            </a:r>
            <a:r>
              <a:rPr lang="nl-NL" sz="750" dirty="0" err="1"/>
              <a:t>to</a:t>
            </a:r>
            <a:r>
              <a:rPr lang="nl-NL" sz="750" dirty="0"/>
              <a:t> </a:t>
            </a:r>
            <a:r>
              <a:rPr lang="nl-NL" sz="750" dirty="0" err="1"/>
              <a:t>address</a:t>
            </a:r>
            <a:r>
              <a:rPr lang="nl-NL" sz="750" dirty="0"/>
              <a:t> concerns </a:t>
            </a:r>
            <a:r>
              <a:rPr lang="nl-NL" sz="750" dirty="0" err="1"/>
              <a:t>that</a:t>
            </a:r>
            <a:r>
              <a:rPr lang="nl-NL" sz="750" dirty="0"/>
              <a:t> go </a:t>
            </a:r>
            <a:r>
              <a:rPr lang="nl-NL" sz="750" dirty="0" err="1"/>
              <a:t>beyond</a:t>
            </a:r>
            <a:r>
              <a:rPr lang="nl-NL" sz="750" dirty="0"/>
              <a:t> </a:t>
            </a:r>
            <a:r>
              <a:rPr lang="nl-NL" sz="750" dirty="0" err="1"/>
              <a:t>the</a:t>
            </a:r>
            <a:r>
              <a:rPr lang="nl-NL" sz="750" dirty="0"/>
              <a:t> </a:t>
            </a:r>
            <a:r>
              <a:rPr lang="nl-NL" sz="750" dirty="0" err="1"/>
              <a:t>purview</a:t>
            </a:r>
            <a:r>
              <a:rPr lang="nl-NL" sz="750" dirty="0"/>
              <a:t> of </a:t>
            </a:r>
            <a:r>
              <a:rPr lang="nl-NL" sz="750" dirty="0" err="1"/>
              <a:t>any</a:t>
            </a:r>
            <a:r>
              <a:rPr lang="nl-NL" sz="750" dirty="0"/>
              <a:t> </a:t>
            </a:r>
            <a:r>
              <a:rPr lang="nl-NL" sz="750" dirty="0" err="1"/>
              <a:t>particular</a:t>
            </a:r>
            <a:r>
              <a:rPr lang="nl-NL" sz="750" dirty="0"/>
              <a:t> party.” -David Chrislip </a:t>
            </a:r>
            <a:r>
              <a:rPr lang="nl-NL" sz="750" dirty="0" err="1"/>
              <a:t>and</a:t>
            </a:r>
            <a:r>
              <a:rPr lang="nl-NL" sz="750" dirty="0"/>
              <a:t> Chip Larson, 1994, p</a:t>
            </a:r>
            <a:r>
              <a:rPr lang="nl-NL" sz="750"/>
              <a:t>. 5</a:t>
            </a:r>
          </a:p>
          <a:p>
            <a:endParaRPr lang="en-US" sz="750"/>
          </a:p>
          <a:p>
            <a:r>
              <a:rPr lang="en-US" sz="750"/>
              <a:t>Model is geïnspireerd door IDEO’s Human Centered Design methodology.</a:t>
            </a:r>
            <a:endParaRPr lang="nl-NL" sz="750" dirty="0"/>
          </a:p>
        </p:txBody>
      </p:sp>
      <p:grpSp>
        <p:nvGrpSpPr>
          <p:cNvPr id="87" name="Group 86"/>
          <p:cNvGrpSpPr/>
          <p:nvPr/>
        </p:nvGrpSpPr>
        <p:grpSpPr>
          <a:xfrm>
            <a:off x="5092065" y="1320801"/>
            <a:ext cx="3732141" cy="2036261"/>
            <a:chOff x="6789420" y="1761067"/>
            <a:chExt cx="4976188" cy="2715015"/>
          </a:xfrm>
        </p:grpSpPr>
        <p:sp>
          <p:nvSpPr>
            <p:cNvPr id="11" name="Rectangle 10"/>
            <p:cNvSpPr/>
            <p:nvPr/>
          </p:nvSpPr>
          <p:spPr>
            <a:xfrm>
              <a:off x="7170143" y="1761067"/>
              <a:ext cx="4595465" cy="2715015"/>
            </a:xfrm>
            <a:prstGeom prst="rect">
              <a:avLst/>
            </a:prstGeom>
            <a:solidFill>
              <a:srgbClr val="FDF3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cxnSp>
          <p:nvCxnSpPr>
            <p:cNvPr id="13" name="Straight Connector 12"/>
            <p:cNvCxnSpPr>
              <a:stCxn id="11" idx="1"/>
              <a:endCxn id="11" idx="3"/>
            </p:cNvCxnSpPr>
            <p:nvPr/>
          </p:nvCxnSpPr>
          <p:spPr>
            <a:xfrm>
              <a:off x="7170143" y="3118575"/>
              <a:ext cx="4595465"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6865359" y="3620539"/>
              <a:ext cx="917345" cy="338555"/>
            </a:xfrm>
            <a:prstGeom prst="rect">
              <a:avLst/>
            </a:prstGeom>
            <a:noFill/>
          </p:spPr>
          <p:txBody>
            <a:bodyPr wrap="none" rtlCol="0">
              <a:spAutoFit/>
            </a:bodyPr>
            <a:lstStyle/>
            <a:p>
              <a:r>
                <a:rPr lang="nl-NL" sz="1050" dirty="0"/>
                <a:t>Concept</a:t>
              </a:r>
            </a:p>
          </p:txBody>
        </p:sp>
        <p:sp>
          <p:nvSpPr>
            <p:cNvPr id="15" name="TextBox 14"/>
            <p:cNvSpPr txBox="1"/>
            <p:nvPr/>
          </p:nvSpPr>
          <p:spPr>
            <a:xfrm rot="16200000">
              <a:off x="6835439" y="2256594"/>
              <a:ext cx="977191" cy="338555"/>
            </a:xfrm>
            <a:prstGeom prst="rect">
              <a:avLst/>
            </a:prstGeom>
            <a:noFill/>
          </p:spPr>
          <p:txBody>
            <a:bodyPr wrap="none" rtlCol="0">
              <a:spAutoFit/>
            </a:bodyPr>
            <a:lstStyle/>
            <a:p>
              <a:r>
                <a:rPr lang="nl-NL" sz="1050" dirty="0"/>
                <a:t>Concreet</a:t>
              </a:r>
            </a:p>
          </p:txBody>
        </p:sp>
        <p:sp>
          <p:nvSpPr>
            <p:cNvPr id="17" name="Arc 16"/>
            <p:cNvSpPr/>
            <p:nvPr/>
          </p:nvSpPr>
          <p:spPr>
            <a:xfrm rot="5400000">
              <a:off x="6789420" y="2231885"/>
              <a:ext cx="1773378" cy="1773378"/>
            </a:xfrm>
            <a:prstGeom prst="arc">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sp>
          <p:nvSpPr>
            <p:cNvPr id="18" name="Arc 17"/>
            <p:cNvSpPr/>
            <p:nvPr/>
          </p:nvSpPr>
          <p:spPr>
            <a:xfrm rot="16200000">
              <a:off x="8562798" y="2231885"/>
              <a:ext cx="1773378" cy="1773378"/>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sp>
          <p:nvSpPr>
            <p:cNvPr id="21" name="Arc 20"/>
            <p:cNvSpPr/>
            <p:nvPr/>
          </p:nvSpPr>
          <p:spPr>
            <a:xfrm>
              <a:off x="8562796" y="2231885"/>
              <a:ext cx="1773378" cy="1773378"/>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sp>
          <p:nvSpPr>
            <p:cNvPr id="24" name="Arc 23"/>
            <p:cNvSpPr/>
            <p:nvPr/>
          </p:nvSpPr>
          <p:spPr>
            <a:xfrm rot="5400000">
              <a:off x="8562796" y="2231885"/>
              <a:ext cx="1773378" cy="1773378"/>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sp>
          <p:nvSpPr>
            <p:cNvPr id="25" name="Arc 24"/>
            <p:cNvSpPr/>
            <p:nvPr/>
          </p:nvSpPr>
          <p:spPr>
            <a:xfrm rot="10800000">
              <a:off x="8581186" y="2231885"/>
              <a:ext cx="1773378" cy="1773378"/>
            </a:xfrm>
            <a:prstGeom prst="arc">
              <a:avLst>
                <a:gd name="adj1" fmla="val 16200000"/>
                <a:gd name="adj2" fmla="val 1902056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cxnSp>
          <p:nvCxnSpPr>
            <p:cNvPr id="27" name="Straight Arrow Connector 26"/>
            <p:cNvCxnSpPr/>
            <p:nvPr/>
          </p:nvCxnSpPr>
          <p:spPr>
            <a:xfrm flipH="1" flipV="1">
              <a:off x="8752860" y="3640753"/>
              <a:ext cx="87845" cy="104384"/>
            </a:xfrm>
            <a:prstGeom prst="straightConnector1">
              <a:avLst/>
            </a:prstGeom>
            <a:ln>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10800000">
              <a:off x="10336174" y="2544779"/>
              <a:ext cx="1010006" cy="1010006"/>
            </a:xfrm>
            <a:prstGeom prst="arc">
              <a:avLst>
                <a:gd name="adj1" fmla="val 10944184"/>
                <a:gd name="adj2" fmla="val 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50" dirty="0"/>
            </a:p>
          </p:txBody>
        </p:sp>
        <p:cxnSp>
          <p:nvCxnSpPr>
            <p:cNvPr id="35" name="Straight Arrow Connector 34"/>
            <p:cNvCxnSpPr>
              <a:stCxn id="34" idx="0"/>
            </p:cNvCxnSpPr>
            <p:nvPr/>
          </p:nvCxnSpPr>
          <p:spPr>
            <a:xfrm flipV="1">
              <a:off x="11345736" y="2787498"/>
              <a:ext cx="28384" cy="28345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flipV="1">
              <a:off x="7676109" y="4334308"/>
              <a:ext cx="825354" cy="4571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42" name="Rounded Rectangle 41"/>
            <p:cNvSpPr/>
            <p:nvPr/>
          </p:nvSpPr>
          <p:spPr>
            <a:xfrm flipV="1">
              <a:off x="9591213" y="4334308"/>
              <a:ext cx="825354" cy="4571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43" name="Rounded Rectangle 42"/>
            <p:cNvSpPr/>
            <p:nvPr/>
          </p:nvSpPr>
          <p:spPr>
            <a:xfrm flipV="1">
              <a:off x="8633661" y="4334308"/>
              <a:ext cx="825354" cy="4571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44" name="Rounded Rectangle 43"/>
            <p:cNvSpPr/>
            <p:nvPr/>
          </p:nvSpPr>
          <p:spPr>
            <a:xfrm flipV="1">
              <a:off x="10548766" y="4334308"/>
              <a:ext cx="825354" cy="4571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45" name="TextBox 44"/>
            <p:cNvSpPr txBox="1"/>
            <p:nvPr/>
          </p:nvSpPr>
          <p:spPr>
            <a:xfrm>
              <a:off x="7670812" y="4108349"/>
              <a:ext cx="829715" cy="292388"/>
            </a:xfrm>
            <a:prstGeom prst="rect">
              <a:avLst/>
            </a:prstGeom>
            <a:noFill/>
          </p:spPr>
          <p:txBody>
            <a:bodyPr wrap="none" rtlCol="0">
              <a:spAutoFit/>
            </a:bodyPr>
            <a:lstStyle/>
            <a:p>
              <a:pPr algn="ctr"/>
              <a:r>
                <a:rPr lang="nl-NL" sz="825" dirty="0">
                  <a:solidFill>
                    <a:schemeClr val="accent6">
                      <a:lumMod val="75000"/>
                    </a:schemeClr>
                  </a:solidFill>
                </a:rPr>
                <a:t>Luisteren</a:t>
              </a:r>
            </a:p>
          </p:txBody>
        </p:sp>
        <p:sp>
          <p:nvSpPr>
            <p:cNvPr id="46" name="TextBox 45"/>
            <p:cNvSpPr txBox="1"/>
            <p:nvPr/>
          </p:nvSpPr>
          <p:spPr>
            <a:xfrm>
              <a:off x="8670143" y="4108349"/>
              <a:ext cx="750635" cy="292388"/>
            </a:xfrm>
            <a:prstGeom prst="rect">
              <a:avLst/>
            </a:prstGeom>
            <a:noFill/>
          </p:spPr>
          <p:txBody>
            <a:bodyPr wrap="none" rtlCol="0">
              <a:spAutoFit/>
            </a:bodyPr>
            <a:lstStyle>
              <a:defPPr>
                <a:defRPr lang="nl-NL"/>
              </a:defPPr>
              <a:lvl1pPr algn="ctr">
                <a:defRPr sz="1100">
                  <a:solidFill>
                    <a:schemeClr val="accent4">
                      <a:lumMod val="75000"/>
                    </a:schemeClr>
                  </a:solidFill>
                </a:defRPr>
              </a:lvl1pPr>
            </a:lstStyle>
            <a:p>
              <a:r>
                <a:rPr lang="nl-NL" sz="825" dirty="0"/>
                <a:t>Dromen</a:t>
              </a:r>
            </a:p>
          </p:txBody>
        </p:sp>
        <p:sp>
          <p:nvSpPr>
            <p:cNvPr id="47" name="TextBox 46"/>
            <p:cNvSpPr txBox="1"/>
            <p:nvPr/>
          </p:nvSpPr>
          <p:spPr>
            <a:xfrm>
              <a:off x="9572712" y="4108349"/>
              <a:ext cx="853225" cy="292388"/>
            </a:xfrm>
            <a:prstGeom prst="rect">
              <a:avLst/>
            </a:prstGeom>
            <a:noFill/>
          </p:spPr>
          <p:txBody>
            <a:bodyPr wrap="none" rtlCol="0">
              <a:spAutoFit/>
            </a:bodyPr>
            <a:lstStyle/>
            <a:p>
              <a:pPr algn="ctr"/>
              <a:r>
                <a:rPr lang="nl-NL" sz="825" dirty="0">
                  <a:solidFill>
                    <a:srgbClr val="C00000"/>
                  </a:solidFill>
                </a:rPr>
                <a:t>Uitvoeren</a:t>
              </a:r>
            </a:p>
          </p:txBody>
        </p:sp>
        <p:sp>
          <p:nvSpPr>
            <p:cNvPr id="48" name="TextBox 47"/>
            <p:cNvSpPr txBox="1"/>
            <p:nvPr/>
          </p:nvSpPr>
          <p:spPr>
            <a:xfrm>
              <a:off x="10631972" y="4108349"/>
              <a:ext cx="656592" cy="292388"/>
            </a:xfrm>
            <a:prstGeom prst="rect">
              <a:avLst/>
            </a:prstGeom>
            <a:noFill/>
          </p:spPr>
          <p:txBody>
            <a:bodyPr wrap="none" rtlCol="0">
              <a:spAutoFit/>
            </a:bodyPr>
            <a:lstStyle/>
            <a:p>
              <a:pPr algn="ctr"/>
              <a:r>
                <a:rPr lang="nl-NL" sz="825" dirty="0">
                  <a:solidFill>
                    <a:srgbClr val="0070C0"/>
                  </a:solidFill>
                </a:rPr>
                <a:t>Vieren</a:t>
              </a:r>
            </a:p>
          </p:txBody>
        </p:sp>
        <p:sp>
          <p:nvSpPr>
            <p:cNvPr id="49" name="TextBox 48"/>
            <p:cNvSpPr txBox="1"/>
            <p:nvPr/>
          </p:nvSpPr>
          <p:spPr>
            <a:xfrm>
              <a:off x="7611357" y="3502466"/>
              <a:ext cx="739947" cy="369332"/>
            </a:xfrm>
            <a:prstGeom prst="rect">
              <a:avLst/>
            </a:prstGeom>
            <a:noFill/>
          </p:spPr>
          <p:txBody>
            <a:bodyPr wrap="none" rtlCol="0">
              <a:spAutoFit/>
            </a:bodyPr>
            <a:lstStyle/>
            <a:p>
              <a:pPr algn="ctr"/>
              <a:r>
                <a:rPr lang="nl-NL" sz="600" dirty="0">
                  <a:solidFill>
                    <a:schemeClr val="accent6">
                      <a:lumMod val="75000"/>
                    </a:schemeClr>
                  </a:solidFill>
                </a:rPr>
                <a:t>Begrip van</a:t>
              </a:r>
              <a:br>
                <a:rPr lang="nl-NL" sz="600" dirty="0">
                  <a:solidFill>
                    <a:schemeClr val="accent6">
                      <a:lumMod val="75000"/>
                    </a:schemeClr>
                  </a:solidFill>
                </a:rPr>
              </a:br>
              <a:r>
                <a:rPr lang="nl-NL" sz="600" dirty="0">
                  <a:solidFill>
                    <a:schemeClr val="accent6">
                      <a:lumMod val="75000"/>
                    </a:schemeClr>
                  </a:solidFill>
                </a:rPr>
                <a:t>condities</a:t>
              </a:r>
            </a:p>
          </p:txBody>
        </p:sp>
        <p:sp>
          <p:nvSpPr>
            <p:cNvPr id="50" name="TextBox 49"/>
            <p:cNvSpPr txBox="1"/>
            <p:nvPr/>
          </p:nvSpPr>
          <p:spPr>
            <a:xfrm>
              <a:off x="7969141" y="2787498"/>
              <a:ext cx="660865" cy="369332"/>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Definieer</a:t>
              </a:r>
              <a:br>
                <a:rPr lang="nl-NL" sz="600" dirty="0"/>
              </a:br>
              <a:r>
                <a:rPr lang="nl-NL" sz="600" dirty="0"/>
                <a:t>doelen</a:t>
              </a:r>
            </a:p>
          </p:txBody>
        </p:sp>
        <p:sp>
          <p:nvSpPr>
            <p:cNvPr id="51" name="TextBox 50"/>
            <p:cNvSpPr txBox="1"/>
            <p:nvPr/>
          </p:nvSpPr>
          <p:spPr>
            <a:xfrm>
              <a:off x="8568149" y="2445206"/>
              <a:ext cx="1066960" cy="369332"/>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Vind</a:t>
              </a:r>
              <a:br>
                <a:rPr lang="nl-NL" sz="600" dirty="0"/>
              </a:br>
              <a:r>
                <a:rPr lang="nl-NL" sz="600" dirty="0"/>
                <a:t>overeenstemming</a:t>
              </a:r>
            </a:p>
          </p:txBody>
        </p:sp>
        <p:sp>
          <p:nvSpPr>
            <p:cNvPr id="52" name="TextBox 51"/>
            <p:cNvSpPr txBox="1"/>
            <p:nvPr/>
          </p:nvSpPr>
          <p:spPr>
            <a:xfrm>
              <a:off x="8740663" y="1986932"/>
              <a:ext cx="1436719" cy="246221"/>
            </a:xfrm>
            <a:prstGeom prst="rect">
              <a:avLst/>
            </a:prstGeom>
            <a:noFill/>
          </p:spPr>
          <p:txBody>
            <a:bodyPr wrap="none" rtlCol="0">
              <a:spAutoFit/>
            </a:bodyPr>
            <a:lstStyle>
              <a:defPPr>
                <a:defRPr lang="nl-NL"/>
              </a:defPPr>
              <a:lvl1pPr algn="ctr">
                <a:defRPr sz="800">
                  <a:solidFill>
                    <a:srgbClr val="C00000"/>
                  </a:solidFill>
                </a:defRPr>
              </a:lvl1pPr>
            </a:lstStyle>
            <a:p>
              <a:r>
                <a:rPr lang="nl-NL" sz="600"/>
                <a:t>Uitwisselen en </a:t>
              </a:r>
              <a:r>
                <a:rPr lang="nl-NL" sz="600" dirty="0"/>
                <a:t>Realiseren</a:t>
              </a:r>
            </a:p>
          </p:txBody>
        </p:sp>
        <p:sp>
          <p:nvSpPr>
            <p:cNvPr id="53" name="TextBox 52"/>
            <p:cNvSpPr txBox="1"/>
            <p:nvPr/>
          </p:nvSpPr>
          <p:spPr>
            <a:xfrm>
              <a:off x="9944827" y="2191470"/>
              <a:ext cx="782693" cy="369332"/>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t>Vind</a:t>
              </a:r>
              <a:br>
                <a:rPr lang="nl-NL" sz="600" dirty="0"/>
              </a:br>
              <a:r>
                <a:rPr lang="nl-NL" sz="600" dirty="0"/>
                <a:t>uitdagingen</a:t>
              </a:r>
            </a:p>
          </p:txBody>
        </p:sp>
        <p:sp>
          <p:nvSpPr>
            <p:cNvPr id="54" name="TextBox 53"/>
            <p:cNvSpPr txBox="1"/>
            <p:nvPr/>
          </p:nvSpPr>
          <p:spPr>
            <a:xfrm>
              <a:off x="10003605" y="3640753"/>
              <a:ext cx="665140" cy="369332"/>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t>Geef</a:t>
              </a:r>
              <a:br>
                <a:rPr lang="nl-NL" sz="600" dirty="0"/>
              </a:br>
              <a:r>
                <a:rPr lang="nl-NL" sz="600" dirty="0"/>
                <a:t>feedback</a:t>
              </a:r>
            </a:p>
          </p:txBody>
        </p:sp>
        <p:sp>
          <p:nvSpPr>
            <p:cNvPr id="55" name="TextBox 54"/>
            <p:cNvSpPr txBox="1"/>
            <p:nvPr/>
          </p:nvSpPr>
          <p:spPr>
            <a:xfrm>
              <a:off x="8965304" y="3605273"/>
              <a:ext cx="838264" cy="369332"/>
            </a:xfrm>
            <a:prstGeom prst="rect">
              <a:avLst/>
            </a:prstGeom>
            <a:noFill/>
          </p:spPr>
          <p:txBody>
            <a:bodyPr wrap="none" rtlCol="0">
              <a:spAutoFit/>
            </a:bodyPr>
            <a:lstStyle>
              <a:defPPr>
                <a:defRPr lang="nl-NL"/>
              </a:defPPr>
              <a:lvl1pPr algn="ctr">
                <a:defRPr sz="800">
                  <a:solidFill>
                    <a:schemeClr val="accent4">
                      <a:lumMod val="75000"/>
                    </a:schemeClr>
                  </a:solidFill>
                </a:defRPr>
              </a:lvl1pPr>
            </a:lstStyle>
            <a:p>
              <a:r>
                <a:rPr lang="nl-NL" sz="600" dirty="0"/>
                <a:t>Vind</a:t>
              </a:r>
              <a:br>
                <a:rPr lang="nl-NL" sz="600" dirty="0"/>
              </a:br>
              <a:r>
                <a:rPr lang="nl-NL" sz="600" dirty="0"/>
                <a:t>alternatieven</a:t>
              </a:r>
            </a:p>
          </p:txBody>
        </p:sp>
        <p:sp>
          <p:nvSpPr>
            <p:cNvPr id="56" name="TextBox 55"/>
            <p:cNvSpPr txBox="1"/>
            <p:nvPr/>
          </p:nvSpPr>
          <p:spPr>
            <a:xfrm>
              <a:off x="10286969" y="2805350"/>
              <a:ext cx="586059" cy="246221"/>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solidFill>
                    <a:srgbClr val="0070C0"/>
                  </a:solidFill>
                </a:rPr>
                <a:t>Review</a:t>
              </a:r>
            </a:p>
          </p:txBody>
        </p:sp>
        <p:sp>
          <p:nvSpPr>
            <p:cNvPr id="57" name="TextBox 56"/>
            <p:cNvSpPr txBox="1"/>
            <p:nvPr/>
          </p:nvSpPr>
          <p:spPr>
            <a:xfrm>
              <a:off x="10993840" y="3444346"/>
              <a:ext cx="739947" cy="369332"/>
            </a:xfrm>
            <a:prstGeom prst="rect">
              <a:avLst/>
            </a:prstGeom>
            <a:noFill/>
          </p:spPr>
          <p:txBody>
            <a:bodyPr wrap="none" rtlCol="0">
              <a:spAutoFit/>
            </a:bodyPr>
            <a:lstStyle>
              <a:defPPr>
                <a:defRPr lang="nl-NL"/>
              </a:defPPr>
              <a:lvl1pPr algn="ctr">
                <a:defRPr sz="800">
                  <a:solidFill>
                    <a:srgbClr val="C00000"/>
                  </a:solidFill>
                </a:defRPr>
              </a:lvl1pPr>
            </a:lstStyle>
            <a:p>
              <a:r>
                <a:rPr lang="nl-NL" sz="600" dirty="0">
                  <a:solidFill>
                    <a:srgbClr val="0070C0"/>
                  </a:solidFill>
                </a:rPr>
                <a:t>Opschalen</a:t>
              </a:r>
              <a:br>
                <a:rPr lang="nl-NL" sz="600" dirty="0">
                  <a:solidFill>
                    <a:srgbClr val="0070C0"/>
                  </a:solidFill>
                </a:rPr>
              </a:br>
              <a:r>
                <a:rPr lang="nl-NL" sz="600" dirty="0">
                  <a:solidFill>
                    <a:srgbClr val="0070C0"/>
                  </a:solidFill>
                </a:rPr>
                <a:t>wat werkt</a:t>
              </a:r>
            </a:p>
          </p:txBody>
        </p:sp>
        <p:grpSp>
          <p:nvGrpSpPr>
            <p:cNvPr id="62" name="Group 61"/>
            <p:cNvGrpSpPr/>
            <p:nvPr/>
          </p:nvGrpSpPr>
          <p:grpSpPr>
            <a:xfrm>
              <a:off x="8196813" y="3732613"/>
              <a:ext cx="114406" cy="114406"/>
              <a:chOff x="7503393" y="3732613"/>
              <a:chExt cx="114406" cy="114406"/>
            </a:xfrm>
          </p:grpSpPr>
          <p:sp>
            <p:nvSpPr>
              <p:cNvPr id="61" name="Oval 60"/>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58" name="Donut 57"/>
              <p:cNvSpPr/>
              <p:nvPr/>
            </p:nvSpPr>
            <p:spPr>
              <a:xfrm>
                <a:off x="7503393" y="3732613"/>
                <a:ext cx="114406" cy="114406"/>
              </a:xfrm>
              <a:prstGeom prst="donut">
                <a:avLst>
                  <a:gd name="adj" fmla="val 16675"/>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63" name="Group 62"/>
            <p:cNvGrpSpPr/>
            <p:nvPr/>
          </p:nvGrpSpPr>
          <p:grpSpPr>
            <a:xfrm>
              <a:off x="8502541" y="3049800"/>
              <a:ext cx="114406" cy="114406"/>
              <a:chOff x="7503393" y="3732613"/>
              <a:chExt cx="114406" cy="114406"/>
            </a:xfrm>
          </p:grpSpPr>
          <p:sp>
            <p:nvSpPr>
              <p:cNvPr id="64" name="Oval 63"/>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65" name="Donut 64"/>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66" name="Group 65"/>
            <p:cNvGrpSpPr/>
            <p:nvPr/>
          </p:nvGrpSpPr>
          <p:grpSpPr>
            <a:xfrm>
              <a:off x="9371030" y="3944831"/>
              <a:ext cx="114406" cy="114406"/>
              <a:chOff x="7503393" y="3732613"/>
              <a:chExt cx="114406" cy="114406"/>
            </a:xfrm>
          </p:grpSpPr>
          <p:sp>
            <p:nvSpPr>
              <p:cNvPr id="67" name="Oval 66"/>
              <p:cNvSpPr/>
              <p:nvPr/>
            </p:nvSpPr>
            <p:spPr>
              <a:xfrm>
                <a:off x="7510536" y="3742756"/>
                <a:ext cx="98065" cy="98065"/>
              </a:xfrm>
              <a:prstGeom prst="ellipse">
                <a:avLst/>
              </a:prstGeom>
              <a:solidFill>
                <a:srgbClr val="FDF3E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sp>
            <p:nvSpPr>
              <p:cNvPr id="68" name="Donut 67"/>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69" name="Group 68"/>
            <p:cNvGrpSpPr/>
            <p:nvPr/>
          </p:nvGrpSpPr>
          <p:grpSpPr>
            <a:xfrm>
              <a:off x="10085991" y="3601800"/>
              <a:ext cx="114406" cy="114406"/>
              <a:chOff x="7503393" y="3732613"/>
              <a:chExt cx="114406" cy="114406"/>
            </a:xfrm>
          </p:grpSpPr>
          <p:sp>
            <p:nvSpPr>
              <p:cNvPr id="70" name="Oval 69"/>
              <p:cNvSpPr/>
              <p:nvPr/>
            </p:nvSpPr>
            <p:spPr>
              <a:xfrm>
                <a:off x="7510536" y="3742756"/>
                <a:ext cx="98065" cy="98065"/>
              </a:xfrm>
              <a:prstGeom prst="ellipse">
                <a:avLst/>
              </a:prstGeom>
              <a:solidFill>
                <a:srgbClr val="FDF3E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sp>
            <p:nvSpPr>
              <p:cNvPr id="71" name="Donut 70"/>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72" name="Group 71"/>
            <p:cNvGrpSpPr/>
            <p:nvPr/>
          </p:nvGrpSpPr>
          <p:grpSpPr>
            <a:xfrm>
              <a:off x="11099552" y="3393931"/>
              <a:ext cx="114406" cy="114406"/>
              <a:chOff x="7503393" y="3732613"/>
              <a:chExt cx="114406" cy="114406"/>
            </a:xfrm>
          </p:grpSpPr>
          <p:sp>
            <p:nvSpPr>
              <p:cNvPr id="73" name="Oval 72"/>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4" name="Donut 73"/>
              <p:cNvSpPr/>
              <p:nvPr/>
            </p:nvSpPr>
            <p:spPr>
              <a:xfrm>
                <a:off x="7503393" y="3732613"/>
                <a:ext cx="114406" cy="114406"/>
              </a:xfrm>
              <a:prstGeom prst="donut">
                <a:avLst>
                  <a:gd name="adj" fmla="val 166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75" name="Group 74"/>
            <p:cNvGrpSpPr/>
            <p:nvPr/>
          </p:nvGrpSpPr>
          <p:grpSpPr>
            <a:xfrm>
              <a:off x="10281319" y="3018116"/>
              <a:ext cx="114406" cy="114406"/>
              <a:chOff x="7503393" y="3732613"/>
              <a:chExt cx="114406" cy="114406"/>
            </a:xfrm>
          </p:grpSpPr>
          <p:sp>
            <p:nvSpPr>
              <p:cNvPr id="76" name="Oval 75"/>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77" name="Donut 76"/>
              <p:cNvSpPr/>
              <p:nvPr/>
            </p:nvSpPr>
            <p:spPr>
              <a:xfrm>
                <a:off x="7503393" y="3732613"/>
                <a:ext cx="114406" cy="114406"/>
              </a:xfrm>
              <a:prstGeom prst="donut">
                <a:avLst>
                  <a:gd name="adj" fmla="val 1667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78" name="Group 77"/>
            <p:cNvGrpSpPr/>
            <p:nvPr/>
          </p:nvGrpSpPr>
          <p:grpSpPr>
            <a:xfrm>
              <a:off x="10052284" y="2472822"/>
              <a:ext cx="114406" cy="114406"/>
              <a:chOff x="7503393" y="3732613"/>
              <a:chExt cx="114406" cy="114406"/>
            </a:xfrm>
          </p:grpSpPr>
          <p:sp>
            <p:nvSpPr>
              <p:cNvPr id="79" name="Oval 78"/>
              <p:cNvSpPr/>
              <p:nvPr/>
            </p:nvSpPr>
            <p:spPr>
              <a:xfrm>
                <a:off x="7510536" y="3742756"/>
                <a:ext cx="98065" cy="98065"/>
              </a:xfrm>
              <a:prstGeom prst="ellipse">
                <a:avLst/>
              </a:prstGeom>
              <a:solidFill>
                <a:srgbClr val="FDF3E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sp>
            <p:nvSpPr>
              <p:cNvPr id="80" name="Donut 79"/>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81" name="Group 80"/>
            <p:cNvGrpSpPr/>
            <p:nvPr/>
          </p:nvGrpSpPr>
          <p:grpSpPr>
            <a:xfrm>
              <a:off x="9402539" y="2173882"/>
              <a:ext cx="114406" cy="114406"/>
              <a:chOff x="7503393" y="3732613"/>
              <a:chExt cx="114406" cy="114406"/>
            </a:xfrm>
          </p:grpSpPr>
          <p:sp>
            <p:nvSpPr>
              <p:cNvPr id="82" name="Oval 81"/>
              <p:cNvSpPr/>
              <p:nvPr/>
            </p:nvSpPr>
            <p:spPr>
              <a:xfrm>
                <a:off x="7510536" y="3742756"/>
                <a:ext cx="98065" cy="98065"/>
              </a:xfrm>
              <a:prstGeom prst="ellipse">
                <a:avLst/>
              </a:prstGeom>
              <a:solidFill>
                <a:srgbClr val="FD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83" name="Donut 82"/>
              <p:cNvSpPr/>
              <p:nvPr/>
            </p:nvSpPr>
            <p:spPr>
              <a:xfrm>
                <a:off x="7503393" y="3732613"/>
                <a:ext cx="114406" cy="114406"/>
              </a:xfrm>
              <a:prstGeom prst="donut">
                <a:avLst>
                  <a:gd name="adj" fmla="val 166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nvGrpSpPr>
            <p:cNvPr id="84" name="Group 83"/>
            <p:cNvGrpSpPr/>
            <p:nvPr/>
          </p:nvGrpSpPr>
          <p:grpSpPr>
            <a:xfrm>
              <a:off x="8870603" y="2349151"/>
              <a:ext cx="114406" cy="114406"/>
              <a:chOff x="7503393" y="3732613"/>
              <a:chExt cx="114406" cy="114406"/>
            </a:xfrm>
          </p:grpSpPr>
          <p:sp>
            <p:nvSpPr>
              <p:cNvPr id="85" name="Oval 84"/>
              <p:cNvSpPr/>
              <p:nvPr/>
            </p:nvSpPr>
            <p:spPr>
              <a:xfrm>
                <a:off x="7510536" y="3742756"/>
                <a:ext cx="98065" cy="98065"/>
              </a:xfrm>
              <a:prstGeom prst="ellipse">
                <a:avLst/>
              </a:prstGeom>
              <a:solidFill>
                <a:srgbClr val="FDF3E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sp>
            <p:nvSpPr>
              <p:cNvPr id="86" name="Donut 85"/>
              <p:cNvSpPr/>
              <p:nvPr/>
            </p:nvSpPr>
            <p:spPr>
              <a:xfrm>
                <a:off x="7503393" y="3732613"/>
                <a:ext cx="114406" cy="114406"/>
              </a:xfrm>
              <a:prstGeom prst="donut">
                <a:avLst>
                  <a:gd name="adj" fmla="val 1667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chemeClr val="tx1"/>
                  </a:solidFill>
                </a:endParaRPr>
              </a:p>
            </p:txBody>
          </p:sp>
        </p:grpSp>
      </p:grpSp>
    </p:spTree>
    <p:extLst>
      <p:ext uri="{BB962C8B-B14F-4D97-AF65-F5344CB8AC3E}">
        <p14:creationId xmlns:p14="http://schemas.microsoft.com/office/powerpoint/2010/main" val="3133428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Samenhang</a:t>
            </a:r>
            <a:r>
              <a:rPr lang="en-US" dirty="0"/>
              <a:t> met </a:t>
            </a:r>
            <a:r>
              <a:rPr lang="en-US" dirty="0" err="1"/>
              <a:t>andere</a:t>
            </a:r>
            <a:r>
              <a:rPr lang="en-US" dirty="0"/>
              <a:t> </a:t>
            </a:r>
            <a:r>
              <a:rPr lang="en-US" dirty="0" err="1"/>
              <a:t>kennisgebieden</a:t>
            </a:r>
            <a:endParaRPr lang="en-US" dirty="0"/>
          </a:p>
        </p:txBody>
      </p:sp>
      <p:sp>
        <p:nvSpPr>
          <p:cNvPr id="3" name="Content Placeholder 2"/>
          <p:cNvSpPr>
            <a:spLocks noGrp="1"/>
          </p:cNvSpPr>
          <p:nvPr>
            <p:ph idx="1"/>
          </p:nvPr>
        </p:nvSpPr>
        <p:spPr/>
        <p:txBody>
          <a:bodyPr>
            <a:normAutofit/>
          </a:bodyPr>
          <a:lstStyle/>
          <a:p>
            <a:r>
              <a:rPr lang="en-US" sz="1400" dirty="0"/>
              <a:t>DAMA is </a:t>
            </a:r>
            <a:r>
              <a:rPr lang="en-US" sz="1400" dirty="0" err="1"/>
              <a:t>een</a:t>
            </a:r>
            <a:r>
              <a:rPr lang="en-US" sz="1400" dirty="0"/>
              <a:t> </a:t>
            </a:r>
            <a:r>
              <a:rPr lang="en-US" sz="1400" dirty="0" err="1"/>
              <a:t>internationale</a:t>
            </a:r>
            <a:r>
              <a:rPr lang="en-US" sz="1400" dirty="0"/>
              <a:t> </a:t>
            </a:r>
            <a:r>
              <a:rPr lang="en-US" sz="1400" dirty="0" err="1"/>
              <a:t>organisatie</a:t>
            </a:r>
            <a:r>
              <a:rPr lang="en-US" sz="1400" dirty="0"/>
              <a:t> die </a:t>
            </a:r>
            <a:r>
              <a:rPr lang="en-US" sz="1400" dirty="0" err="1"/>
              <a:t>standaarden</a:t>
            </a:r>
            <a:r>
              <a:rPr lang="en-US" sz="1400" dirty="0"/>
              <a:t> </a:t>
            </a:r>
            <a:r>
              <a:rPr lang="en-US" sz="1400" dirty="0" err="1"/>
              <a:t>opstelt</a:t>
            </a:r>
            <a:r>
              <a:rPr lang="en-US" sz="1400" dirty="0"/>
              <a:t> op </a:t>
            </a:r>
            <a:r>
              <a:rPr lang="en-US" sz="1400" dirty="0" err="1"/>
              <a:t>gebied</a:t>
            </a:r>
            <a:r>
              <a:rPr lang="en-US" sz="1400" dirty="0"/>
              <a:t> van data management. </a:t>
            </a:r>
            <a:r>
              <a:rPr lang="en-US" sz="1400" dirty="0" err="1"/>
              <a:t>Wordt</a:t>
            </a:r>
            <a:r>
              <a:rPr lang="en-US" sz="1400" dirty="0"/>
              <a:t> </a:t>
            </a:r>
            <a:r>
              <a:rPr lang="en-US" sz="1400" dirty="0" err="1"/>
              <a:t>ook</a:t>
            </a:r>
            <a:r>
              <a:rPr lang="en-US" sz="1400" dirty="0"/>
              <a:t> </a:t>
            </a:r>
            <a:r>
              <a:rPr lang="en-US" sz="1400" dirty="0" err="1"/>
              <a:t>gebruikt</a:t>
            </a:r>
            <a:r>
              <a:rPr lang="en-US" sz="1400" dirty="0"/>
              <a:t> in cross-organizational governance </a:t>
            </a:r>
            <a:r>
              <a:rPr lang="en-US" sz="1400" dirty="0" err="1"/>
              <a:t>zoals</a:t>
            </a:r>
            <a:r>
              <a:rPr lang="en-US" sz="1400" dirty="0"/>
              <a:t> Smart Cities </a:t>
            </a:r>
            <a:r>
              <a:rPr lang="en-US" sz="1400" dirty="0" err="1"/>
              <a:t>en</a:t>
            </a:r>
            <a:r>
              <a:rPr lang="en-US" sz="1400" dirty="0"/>
              <a:t> </a:t>
            </a:r>
            <a:r>
              <a:rPr lang="en-US" sz="1400" dirty="0" err="1"/>
              <a:t>Eurocontrol</a:t>
            </a:r>
            <a:endParaRPr lang="en-US" sz="1400" dirty="0"/>
          </a:p>
          <a:p>
            <a:endParaRPr lang="en-US" sz="1400" dirty="0"/>
          </a:p>
          <a:p>
            <a:r>
              <a:rPr lang="en-US" sz="1400" dirty="0"/>
              <a:t>Data Management Body Of Knowledge (DMBOK) is </a:t>
            </a:r>
            <a:r>
              <a:rPr lang="en-US" sz="1400" dirty="0" err="1"/>
              <a:t>een</a:t>
            </a:r>
            <a:r>
              <a:rPr lang="en-US" sz="1400" dirty="0"/>
              <a:t> </a:t>
            </a:r>
            <a:r>
              <a:rPr lang="en-US" sz="1400" dirty="0" err="1"/>
              <a:t>kennisbank</a:t>
            </a:r>
            <a:r>
              <a:rPr lang="en-US" sz="1400" dirty="0"/>
              <a:t> </a:t>
            </a:r>
            <a:r>
              <a:rPr lang="en-US" sz="1400" dirty="0" err="1"/>
              <a:t>waarin</a:t>
            </a:r>
            <a:r>
              <a:rPr lang="en-US" sz="1400" dirty="0"/>
              <a:t> </a:t>
            </a:r>
            <a:r>
              <a:rPr lang="en-US" sz="1400" dirty="0" err="1"/>
              <a:t>standaarden</a:t>
            </a:r>
            <a:r>
              <a:rPr lang="en-US" sz="1400" dirty="0"/>
              <a:t> op basis van best practices </a:t>
            </a:r>
            <a:r>
              <a:rPr lang="en-US" sz="1400" dirty="0" err="1"/>
              <a:t>vastgelegd</a:t>
            </a:r>
            <a:r>
              <a:rPr lang="en-US" sz="1400" dirty="0"/>
              <a:t> </a:t>
            </a:r>
            <a:r>
              <a:rPr lang="en-US" sz="1400" dirty="0" err="1"/>
              <a:t>zijn</a:t>
            </a:r>
            <a:r>
              <a:rPr lang="en-US" sz="1400" dirty="0"/>
              <a:t>, </a:t>
            </a:r>
            <a:r>
              <a:rPr lang="en-US" sz="1400" dirty="0" err="1"/>
              <a:t>en</a:t>
            </a:r>
            <a:r>
              <a:rPr lang="en-US" sz="1400" dirty="0"/>
              <a:t> </a:t>
            </a:r>
            <a:r>
              <a:rPr lang="en-US" sz="1400" dirty="0" err="1"/>
              <a:t>bestaat</a:t>
            </a:r>
            <a:r>
              <a:rPr lang="en-US" sz="1400" dirty="0"/>
              <a:t> </a:t>
            </a:r>
            <a:r>
              <a:rPr lang="en-US" sz="1400" dirty="0" err="1"/>
              <a:t>uit</a:t>
            </a:r>
            <a:r>
              <a:rPr lang="en-US" sz="1400" dirty="0"/>
              <a:t> 2 </a:t>
            </a:r>
            <a:r>
              <a:rPr lang="en-US" sz="1400" dirty="0" err="1"/>
              <a:t>delen</a:t>
            </a:r>
            <a:r>
              <a:rPr lang="en-US" sz="1400" dirty="0"/>
              <a:t>:</a:t>
            </a:r>
          </a:p>
        </p:txBody>
      </p:sp>
      <p:sp>
        <p:nvSpPr>
          <p:cNvPr id="4" name="Slide Number Placeholder 3"/>
          <p:cNvSpPr>
            <a:spLocks noGrp="1"/>
          </p:cNvSpPr>
          <p:nvPr>
            <p:ph type="sldNum" sz="quarter" idx="12"/>
          </p:nvPr>
        </p:nvSpPr>
        <p:spPr/>
        <p:txBody>
          <a:bodyPr/>
          <a:lstStyle/>
          <a:p>
            <a:fld id="{DDA46E91-AB01-4822-8E70-3764F4A6B580}" type="slidenum">
              <a:rPr lang="nl-NL" smtClean="0"/>
              <a:pPr/>
              <a:t>49</a:t>
            </a:fld>
            <a:endParaRPr lang="nl-NL" dirty="0"/>
          </a:p>
        </p:txBody>
      </p:sp>
      <p:pic>
        <p:nvPicPr>
          <p:cNvPr id="37" name="Picture 36"/>
          <p:cNvPicPr>
            <a:picLocks noChangeAspect="1"/>
          </p:cNvPicPr>
          <p:nvPr/>
        </p:nvPicPr>
        <p:blipFill>
          <a:blip r:embed="rId2"/>
          <a:stretch>
            <a:fillRect/>
          </a:stretch>
        </p:blipFill>
        <p:spPr>
          <a:xfrm>
            <a:off x="2465849" y="2178028"/>
            <a:ext cx="4747321" cy="2416595"/>
          </a:xfrm>
          <a:prstGeom prst="rect">
            <a:avLst/>
          </a:prstGeom>
        </p:spPr>
      </p:pic>
      <p:pic>
        <p:nvPicPr>
          <p:cNvPr id="10252" name="Picture 12" descr="https://www.dama.org/sites/default/files/styles/logo/public/Dama-old-logo-Grey-and-White_300-120_0_0.png?itok=FGwtNM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954" y="233905"/>
            <a:ext cx="1240305" cy="865330"/>
          </a:xfrm>
          <a:prstGeom prst="rect">
            <a:avLst/>
          </a:prstGeom>
          <a:noFill/>
          <a:effectLst>
            <a:outerShdw blurRad="25400" dist="12700" dir="2700000" algn="ctr" rotWithShape="0">
              <a:srgbClr val="000000">
                <a:alpha val="93000"/>
              </a:srgb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80514" y="3155492"/>
            <a:ext cx="1762021" cy="461665"/>
          </a:xfrm>
          <a:prstGeom prst="rect">
            <a:avLst/>
          </a:prstGeom>
          <a:noFill/>
        </p:spPr>
        <p:txBody>
          <a:bodyPr wrap="none" rtlCol="0">
            <a:spAutoFit/>
          </a:bodyPr>
          <a:lstStyle/>
          <a:p>
            <a:r>
              <a:rPr lang="en-US" sz="1200" dirty="0"/>
              <a:t>Change management</a:t>
            </a:r>
            <a:br>
              <a:rPr lang="en-US" sz="1200" dirty="0"/>
            </a:br>
            <a:r>
              <a:rPr lang="en-US" sz="1200" dirty="0" err="1"/>
              <a:t>voor</a:t>
            </a:r>
            <a:r>
              <a:rPr lang="en-US" sz="1200" dirty="0"/>
              <a:t> data management</a:t>
            </a:r>
          </a:p>
        </p:txBody>
      </p:sp>
      <p:sp>
        <p:nvSpPr>
          <p:cNvPr id="45" name="TextBox 44"/>
          <p:cNvSpPr txBox="1"/>
          <p:nvPr/>
        </p:nvSpPr>
        <p:spPr>
          <a:xfrm>
            <a:off x="6955524" y="3155491"/>
            <a:ext cx="1420582" cy="461665"/>
          </a:xfrm>
          <a:prstGeom prst="rect">
            <a:avLst/>
          </a:prstGeom>
          <a:noFill/>
        </p:spPr>
        <p:txBody>
          <a:bodyPr wrap="none" rtlCol="0">
            <a:spAutoFit/>
          </a:bodyPr>
          <a:lstStyle/>
          <a:p>
            <a:pPr algn="ctr"/>
            <a:r>
              <a:rPr lang="en-US" sz="1200" dirty="0" err="1"/>
              <a:t>Inhoudelijk</a:t>
            </a:r>
            <a:br>
              <a:rPr lang="en-US" sz="1200" dirty="0"/>
            </a:br>
            <a:r>
              <a:rPr lang="en-US" sz="1200" dirty="0"/>
              <a:t>data management</a:t>
            </a:r>
          </a:p>
        </p:txBody>
      </p:sp>
    </p:spTree>
    <p:extLst>
      <p:ext uri="{BB962C8B-B14F-4D97-AF65-F5344CB8AC3E}">
        <p14:creationId xmlns:p14="http://schemas.microsoft.com/office/powerpoint/2010/main" val="375238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Deliverable omschrijvingen</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nl-NL" sz="2000" dirty="0"/>
              <a:t>Fase 1: Samenvatting Interviews</a:t>
            </a:r>
          </a:p>
          <a:p>
            <a:pPr lvl="1"/>
            <a:r>
              <a:rPr lang="nl-NL" sz="1600" dirty="0"/>
              <a:t>waarom aan de slag met onderwerp, wat wil men weten/ ondersteunen, hoe georganiseerd</a:t>
            </a:r>
          </a:p>
          <a:p>
            <a:pPr marL="342900" indent="-342900">
              <a:buFont typeface="+mj-lt"/>
              <a:buAutoNum type="arabicPeriod"/>
            </a:pPr>
            <a:endParaRPr lang="nl-NL" sz="2000" dirty="0"/>
          </a:p>
          <a:p>
            <a:pPr marL="358412" indent="-358775">
              <a:buFont typeface="+mj-lt"/>
              <a:buAutoNum type="arabicPeriod"/>
            </a:pPr>
            <a:r>
              <a:rPr lang="nl-NL" sz="2000" dirty="0"/>
              <a:t>Fase 2: </a:t>
            </a:r>
            <a:r>
              <a:rPr lang="nl-NL" sz="2000" dirty="0" err="1"/>
              <a:t>Proof</a:t>
            </a:r>
            <a:r>
              <a:rPr lang="nl-NL" sz="2000" dirty="0"/>
              <a:t> of </a:t>
            </a:r>
            <a:r>
              <a:rPr lang="nl-NL" sz="2000" dirty="0" err="1"/>
              <a:t>Values</a:t>
            </a:r>
            <a:r>
              <a:rPr lang="nl-NL" sz="2000" dirty="0"/>
              <a:t> beschrijvingen &amp; Resultaten</a:t>
            </a:r>
          </a:p>
          <a:p>
            <a:pPr marL="358412" indent="-358775">
              <a:buFont typeface="+mj-lt"/>
              <a:buAutoNum type="arabicPeriod"/>
            </a:pPr>
            <a:endParaRPr lang="nl-NL" sz="2000" dirty="0"/>
          </a:p>
          <a:p>
            <a:pPr marL="342900" indent="-342900">
              <a:buFont typeface="+mj-lt"/>
              <a:buAutoNum type="arabicPeriod"/>
            </a:pPr>
            <a:r>
              <a:rPr lang="nl-NL" sz="2000" dirty="0"/>
              <a:t>Fase 3: Eindrapportage (incl. Synergie analyse)</a:t>
            </a:r>
          </a:p>
          <a:p>
            <a:pPr lvl="1"/>
            <a:r>
              <a:rPr lang="nl-NL" sz="1600" dirty="0"/>
              <a:t>Vraagarticulatie (type onderzoeksvragen/ inzichten)</a:t>
            </a:r>
          </a:p>
          <a:p>
            <a:pPr lvl="1"/>
            <a:r>
              <a:rPr lang="nl-NL" sz="1600" dirty="0"/>
              <a:t>Beschikbare databronnen en mogelijkheden</a:t>
            </a:r>
          </a:p>
          <a:p>
            <a:pPr lvl="1"/>
            <a:r>
              <a:rPr lang="nl-NL" sz="1600" dirty="0"/>
              <a:t>Aanwezige en gewenste competenties</a:t>
            </a:r>
          </a:p>
          <a:p>
            <a:pPr lvl="1"/>
            <a:r>
              <a:rPr lang="nl-NL" sz="1600" dirty="0"/>
              <a:t>Organisatie, Product, Markt en Techniek</a:t>
            </a:r>
          </a:p>
          <a:p>
            <a:pPr lvl="1"/>
            <a:r>
              <a:rPr lang="nl-NL" sz="1600" dirty="0"/>
              <a:t>Conclusie &amp; vervolgacties</a:t>
            </a:r>
          </a:p>
        </p:txBody>
      </p:sp>
      <p:sp>
        <p:nvSpPr>
          <p:cNvPr id="4" name="Slide Number Placeholder 3"/>
          <p:cNvSpPr>
            <a:spLocks noGrp="1"/>
          </p:cNvSpPr>
          <p:nvPr>
            <p:ph type="sldNum" sz="quarter" idx="12"/>
          </p:nvPr>
        </p:nvSpPr>
        <p:spPr/>
        <p:txBody>
          <a:bodyPr/>
          <a:lstStyle/>
          <a:p>
            <a:fld id="{DDA46E91-AB01-4822-8E70-3764F4A6B580}" type="slidenum">
              <a:rPr lang="nl-NL" smtClean="0"/>
              <a:pPr/>
              <a:t>5</a:t>
            </a:fld>
            <a:endParaRPr lang="nl-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3" y="1214571"/>
            <a:ext cx="417384" cy="36220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3" y="2308288"/>
            <a:ext cx="417384" cy="36220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3" y="2912855"/>
            <a:ext cx="417384" cy="362205"/>
          </a:xfrm>
          <a:prstGeom prst="rect">
            <a:avLst/>
          </a:prstGeom>
        </p:spPr>
      </p:pic>
    </p:spTree>
    <p:extLst>
      <p:ext uri="{BB962C8B-B14F-4D97-AF65-F5344CB8AC3E}">
        <p14:creationId xmlns:p14="http://schemas.microsoft.com/office/powerpoint/2010/main" val="2251691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Huidige</a:t>
            </a:r>
            <a:r>
              <a:rPr lang="en-US" dirty="0"/>
              <a:t> maturity van </a:t>
            </a:r>
            <a:r>
              <a:rPr lang="en-US" dirty="0" err="1"/>
              <a:t>kennisgebieden</a:t>
            </a:r>
            <a:r>
              <a:rPr lang="en-US" dirty="0"/>
              <a:t> (</a:t>
            </a:r>
            <a:r>
              <a:rPr lang="en-US" dirty="0" err="1"/>
              <a:t>inschatting</a:t>
            </a:r>
            <a:r>
              <a:rPr lang="en-US" dirty="0"/>
              <a:t>) </a:t>
            </a:r>
          </a:p>
        </p:txBody>
      </p:sp>
      <p:sp>
        <p:nvSpPr>
          <p:cNvPr id="3" name="Content Placeholder 2"/>
          <p:cNvSpPr>
            <a:spLocks noGrp="1"/>
          </p:cNvSpPr>
          <p:nvPr>
            <p:ph idx="1"/>
          </p:nvPr>
        </p:nvSpPr>
        <p:spPr/>
        <p:txBody>
          <a:bodyPr>
            <a:normAutofit/>
          </a:bodyPr>
          <a:lstStyle/>
          <a:p>
            <a:r>
              <a:rPr lang="en-US" sz="1200" dirty="0" err="1"/>
              <a:t>Technologie</a:t>
            </a:r>
            <a:r>
              <a:rPr lang="en-US" sz="1200" dirty="0"/>
              <a:t> (in de </a:t>
            </a:r>
            <a:r>
              <a:rPr lang="en-US" sz="1200" dirty="0" err="1"/>
              <a:t>breedste</a:t>
            </a:r>
            <a:r>
              <a:rPr lang="en-US" sz="1200" dirty="0"/>
              <a:t> zin van het </a:t>
            </a:r>
            <a:r>
              <a:rPr lang="en-US" sz="1200" dirty="0" err="1"/>
              <a:t>woord</a:t>
            </a:r>
            <a:r>
              <a:rPr lang="en-US" sz="1200" dirty="0"/>
              <a:t>) </a:t>
            </a:r>
            <a:r>
              <a:rPr lang="en-US" sz="1200" dirty="0" err="1"/>
              <a:t>kan</a:t>
            </a:r>
            <a:r>
              <a:rPr lang="en-US" sz="1200" dirty="0"/>
              <a:t> </a:t>
            </a:r>
            <a:r>
              <a:rPr lang="en-US" sz="1200" dirty="0" err="1"/>
              <a:t>geplot</a:t>
            </a:r>
            <a:r>
              <a:rPr lang="en-US" sz="1200" dirty="0"/>
              <a:t> </a:t>
            </a:r>
            <a:r>
              <a:rPr lang="en-US" sz="1200" dirty="0" err="1"/>
              <a:t>worden</a:t>
            </a:r>
            <a:r>
              <a:rPr lang="en-US" sz="1200" dirty="0"/>
              <a:t> op DMBOK van DAMA, met </a:t>
            </a:r>
            <a:r>
              <a:rPr lang="en-US" sz="1200" dirty="0" err="1"/>
              <a:t>huidige</a:t>
            </a:r>
            <a:r>
              <a:rPr lang="en-US" sz="1200" dirty="0"/>
              <a:t> </a:t>
            </a:r>
            <a:r>
              <a:rPr lang="en-US" sz="1200" dirty="0" err="1"/>
              <a:t>en</a:t>
            </a:r>
            <a:r>
              <a:rPr lang="en-US" sz="1200" dirty="0"/>
              <a:t> </a:t>
            </a:r>
            <a:r>
              <a:rPr lang="en-US" sz="1200" dirty="0" err="1"/>
              <a:t>gewenste</a:t>
            </a:r>
            <a:r>
              <a:rPr lang="en-US" sz="1200" dirty="0"/>
              <a:t> maturity</a:t>
            </a:r>
          </a:p>
        </p:txBody>
      </p:sp>
      <p:sp>
        <p:nvSpPr>
          <p:cNvPr id="4" name="Slide Number Placeholder 3"/>
          <p:cNvSpPr>
            <a:spLocks noGrp="1"/>
          </p:cNvSpPr>
          <p:nvPr>
            <p:ph type="sldNum" sz="quarter" idx="12"/>
          </p:nvPr>
        </p:nvSpPr>
        <p:spPr/>
        <p:txBody>
          <a:bodyPr/>
          <a:lstStyle/>
          <a:p>
            <a:fld id="{DDA46E91-AB01-4822-8E70-3764F4A6B580}" type="slidenum">
              <a:rPr lang="nl-NL" smtClean="0"/>
              <a:t>50</a:t>
            </a:fld>
            <a:endParaRPr lang="nl-NL"/>
          </a:p>
        </p:txBody>
      </p:sp>
      <p:pic>
        <p:nvPicPr>
          <p:cNvPr id="25" name="Picture 24"/>
          <p:cNvPicPr>
            <a:picLocks noChangeAspect="1"/>
          </p:cNvPicPr>
          <p:nvPr/>
        </p:nvPicPr>
        <p:blipFill>
          <a:blip r:embed="rId2"/>
          <a:stretch>
            <a:fillRect/>
          </a:stretch>
        </p:blipFill>
        <p:spPr>
          <a:xfrm>
            <a:off x="776035" y="1885418"/>
            <a:ext cx="2893742" cy="2562100"/>
          </a:xfrm>
          <a:prstGeom prst="rect">
            <a:avLst/>
          </a:prstGeom>
        </p:spPr>
      </p:pic>
      <p:graphicFrame>
        <p:nvGraphicFramePr>
          <p:cNvPr id="26" name="Tijdelijke aanduiding voor inhoud 11"/>
          <p:cNvGraphicFramePr>
            <a:graphicFrameLocks/>
          </p:cNvGraphicFramePr>
          <p:nvPr>
            <p:extLst>
              <p:ext uri="{D42A27DB-BD31-4B8C-83A1-F6EECF244321}">
                <p14:modId xmlns:p14="http://schemas.microsoft.com/office/powerpoint/2010/main" val="784286074"/>
              </p:ext>
            </p:extLst>
          </p:nvPr>
        </p:nvGraphicFramePr>
        <p:xfrm>
          <a:off x="3425373" y="1726573"/>
          <a:ext cx="4874917" cy="254555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kstvak 12"/>
          <p:cNvSpPr txBox="1"/>
          <p:nvPr/>
        </p:nvSpPr>
        <p:spPr>
          <a:xfrm>
            <a:off x="788462" y="1769117"/>
            <a:ext cx="2993127" cy="230832"/>
          </a:xfrm>
          <a:prstGeom prst="rect">
            <a:avLst/>
          </a:prstGeom>
          <a:noFill/>
        </p:spPr>
        <p:txBody>
          <a:bodyPr wrap="none" rtlCol="0">
            <a:spAutoFit/>
          </a:bodyPr>
          <a:lstStyle/>
          <a:p>
            <a:r>
              <a:rPr lang="nl-NL" sz="900" dirty="0"/>
              <a:t>5 meest urgente technische competenties uit DMBOK2</a:t>
            </a:r>
            <a:endParaRPr lang="en-US" sz="900" dirty="0"/>
          </a:p>
        </p:txBody>
      </p:sp>
      <p:sp>
        <p:nvSpPr>
          <p:cNvPr id="28" name="Block Arc 27"/>
          <p:cNvSpPr/>
          <p:nvPr/>
        </p:nvSpPr>
        <p:spPr>
          <a:xfrm rot="20378894">
            <a:off x="1196953" y="2135016"/>
            <a:ext cx="2064566" cy="2064566"/>
          </a:xfrm>
          <a:prstGeom prst="blockArc">
            <a:avLst>
              <a:gd name="adj1" fmla="val 19531166"/>
              <a:gd name="adj2" fmla="val 97341"/>
              <a:gd name="adj3" fmla="val 33357"/>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9" name="Block Arc 28"/>
          <p:cNvSpPr/>
          <p:nvPr/>
        </p:nvSpPr>
        <p:spPr>
          <a:xfrm rot="13890503">
            <a:off x="1196954" y="2135015"/>
            <a:ext cx="2064566" cy="2064566"/>
          </a:xfrm>
          <a:prstGeom prst="blockArc">
            <a:avLst>
              <a:gd name="adj1" fmla="val 19531166"/>
              <a:gd name="adj2" fmla="val 97341"/>
              <a:gd name="adj3" fmla="val 33357"/>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0" name="Block Arc 29"/>
          <p:cNvSpPr/>
          <p:nvPr/>
        </p:nvSpPr>
        <p:spPr>
          <a:xfrm rot="5400000">
            <a:off x="1206821" y="2127704"/>
            <a:ext cx="2064566" cy="2064566"/>
          </a:xfrm>
          <a:prstGeom prst="blockArc">
            <a:avLst>
              <a:gd name="adj1" fmla="val 19487969"/>
              <a:gd name="adj2" fmla="val 97341"/>
              <a:gd name="adj3" fmla="val 33357"/>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cxnSp>
        <p:nvCxnSpPr>
          <p:cNvPr id="31" name="Straight Arrow Connector 30"/>
          <p:cNvCxnSpPr/>
          <p:nvPr/>
        </p:nvCxnSpPr>
        <p:spPr>
          <a:xfrm>
            <a:off x="5862831" y="2628305"/>
            <a:ext cx="0" cy="538163"/>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607050" y="2877375"/>
            <a:ext cx="171910" cy="271524"/>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679265" y="3428629"/>
            <a:ext cx="132923" cy="449429"/>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5943600" y="3314700"/>
            <a:ext cx="542121" cy="51051"/>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911049" y="2849111"/>
            <a:ext cx="636375" cy="636375"/>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Block Arc 35"/>
          <p:cNvSpPr/>
          <p:nvPr/>
        </p:nvSpPr>
        <p:spPr>
          <a:xfrm rot="11700000">
            <a:off x="1196103" y="2124299"/>
            <a:ext cx="2064566" cy="2064566"/>
          </a:xfrm>
          <a:prstGeom prst="blockArc">
            <a:avLst>
              <a:gd name="adj1" fmla="val 19531166"/>
              <a:gd name="adj2" fmla="val 97341"/>
              <a:gd name="adj3" fmla="val 33357"/>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cxnSp>
        <p:nvCxnSpPr>
          <p:cNvPr id="37" name="Straight Arrow Connector 36"/>
          <p:cNvCxnSpPr/>
          <p:nvPr/>
        </p:nvCxnSpPr>
        <p:spPr>
          <a:xfrm>
            <a:off x="5299462" y="2999351"/>
            <a:ext cx="494916" cy="242008"/>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23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16369" y="2473158"/>
            <a:ext cx="5511262" cy="791589"/>
          </a:xfrm>
        </p:spPr>
        <p:txBody>
          <a:bodyPr/>
          <a:lstStyle/>
          <a:p>
            <a:r>
              <a:rPr lang="nl-NL" dirty="0"/>
              <a:t>Fase 1: Samenvatting Interviews</a:t>
            </a:r>
          </a:p>
        </p:txBody>
      </p:sp>
      <p:sp>
        <p:nvSpPr>
          <p:cNvPr id="6" name="Subtitle 5"/>
          <p:cNvSpPr>
            <a:spLocks noGrp="1"/>
          </p:cNvSpPr>
          <p:nvPr>
            <p:ph type="subTitle" idx="1"/>
          </p:nvPr>
        </p:nvSpPr>
        <p:spPr/>
        <p:txBody>
          <a:bodyPr/>
          <a:lstStyle/>
          <a:p>
            <a:r>
              <a:rPr lang="nl-NL" dirty="0"/>
              <a:t>Februari - Maart 2016</a:t>
            </a:r>
          </a:p>
        </p:txBody>
      </p:sp>
      <p:sp>
        <p:nvSpPr>
          <p:cNvPr id="4" name="Slide Number Placeholder 3"/>
          <p:cNvSpPr>
            <a:spLocks noGrp="1"/>
          </p:cNvSpPr>
          <p:nvPr>
            <p:ph type="sldNum" sz="quarter" idx="4294967295"/>
          </p:nvPr>
        </p:nvSpPr>
        <p:spPr>
          <a:xfrm>
            <a:off x="7010400" y="4767263"/>
            <a:ext cx="2133600" cy="274637"/>
          </a:xfrm>
        </p:spPr>
        <p:txBody>
          <a:bodyPr/>
          <a:lstStyle/>
          <a:p>
            <a:fld id="{DDA46E91-AB01-4822-8E70-3764F4A6B580}" type="slidenum">
              <a:rPr lang="nl-NL" smtClean="0"/>
              <a:pPr/>
              <a:t>6</a:t>
            </a:fld>
            <a:endParaRPr lang="nl-NL" dirty="0"/>
          </a:p>
        </p:txBody>
      </p:sp>
    </p:spTree>
    <p:extLst>
      <p:ext uri="{BB962C8B-B14F-4D97-AF65-F5344CB8AC3E}">
        <p14:creationId xmlns:p14="http://schemas.microsoft.com/office/powerpoint/2010/main" val="227855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Setting van de interviews</a:t>
            </a:r>
          </a:p>
        </p:txBody>
      </p:sp>
      <p:sp>
        <p:nvSpPr>
          <p:cNvPr id="2" name="Content Placeholder 1"/>
          <p:cNvSpPr>
            <a:spLocks noGrp="1"/>
          </p:cNvSpPr>
          <p:nvPr>
            <p:ph idx="1"/>
          </p:nvPr>
        </p:nvSpPr>
        <p:spPr/>
        <p:txBody>
          <a:bodyPr>
            <a:noAutofit/>
          </a:bodyPr>
          <a:lstStyle/>
          <a:p>
            <a:pPr marL="0" indent="0">
              <a:buNone/>
            </a:pPr>
            <a:r>
              <a:rPr lang="nl-NL" sz="1200" dirty="0"/>
              <a:t>Interviews:</a:t>
            </a:r>
          </a:p>
          <a:p>
            <a:r>
              <a:rPr lang="nl-NL" sz="1200" dirty="0"/>
              <a:t>Douane: 28 januari, 18 februari, 3 maart</a:t>
            </a:r>
          </a:p>
          <a:p>
            <a:pPr lvl="1"/>
            <a:r>
              <a:rPr lang="nl-NL" sz="900" dirty="0"/>
              <a:t>Maarten Veltman, Marcel Molenhuis, Elbert Wetering</a:t>
            </a:r>
          </a:p>
          <a:p>
            <a:r>
              <a:rPr lang="nl-NL" sz="1200" dirty="0"/>
              <a:t>Portbase: 22 maart</a:t>
            </a:r>
          </a:p>
          <a:p>
            <a:pPr lvl="1"/>
            <a:r>
              <a:rPr lang="nl-NL" sz="900" dirty="0"/>
              <a:t>Marten van der Velde, Dirk </a:t>
            </a:r>
            <a:r>
              <a:rPr lang="nl-NL" sz="900" dirty="0" err="1"/>
              <a:t>Baaijen</a:t>
            </a:r>
            <a:endParaRPr lang="nl-NL" sz="900" dirty="0"/>
          </a:p>
          <a:p>
            <a:r>
              <a:rPr lang="nl-NL" sz="1200" dirty="0"/>
              <a:t>Schiphol Cargo: 30 maart</a:t>
            </a:r>
          </a:p>
          <a:p>
            <a:pPr lvl="1"/>
            <a:r>
              <a:rPr lang="nl-NL" sz="900" dirty="0"/>
              <a:t>Jonas van Stekelenburg, Berend-Jan Rietveld, Mark Hensen</a:t>
            </a:r>
          </a:p>
          <a:p>
            <a:r>
              <a:rPr lang="nl-NL" sz="1200" dirty="0"/>
              <a:t>Havenbedrijf Rotterdam: 7 april</a:t>
            </a:r>
          </a:p>
          <a:p>
            <a:pPr lvl="1"/>
            <a:r>
              <a:rPr lang="nl-NL" sz="900" dirty="0"/>
              <a:t>Paul Walter</a:t>
            </a:r>
          </a:p>
          <a:p>
            <a:r>
              <a:rPr lang="nl-NL" sz="1200" dirty="0"/>
              <a:t>ACN: 11 april</a:t>
            </a:r>
          </a:p>
          <a:p>
            <a:pPr lvl="1"/>
            <a:r>
              <a:rPr lang="nl-NL" sz="900" dirty="0"/>
              <a:t>Ferry van der Ent, Thierry Huizing</a:t>
            </a:r>
          </a:p>
          <a:p>
            <a:r>
              <a:rPr lang="nl-NL" sz="1200" dirty="0" err="1"/>
              <a:t>Cargonaut</a:t>
            </a:r>
            <a:r>
              <a:rPr lang="nl-NL" sz="1200" dirty="0"/>
              <a:t>: aan verschillende interviews deelgenomen</a:t>
            </a:r>
          </a:p>
          <a:p>
            <a:pPr lvl="1"/>
            <a:r>
              <a:rPr lang="nl-NL" sz="900" dirty="0"/>
              <a:t>Nanne Onland, John Wijenbergh, Mohamed Hassani</a:t>
            </a:r>
          </a:p>
          <a:p>
            <a:pPr marL="0" indent="0">
              <a:buNone/>
            </a:pPr>
            <a:endParaRPr lang="nl-NL" sz="1200" dirty="0"/>
          </a:p>
          <a:p>
            <a:pPr marL="0" indent="0">
              <a:buNone/>
            </a:pPr>
            <a:r>
              <a:rPr lang="nl-NL" sz="1200" dirty="0"/>
              <a:t>Interview vragen:</a:t>
            </a:r>
          </a:p>
          <a:p>
            <a:r>
              <a:rPr lang="nl-NL" sz="1200" dirty="0"/>
              <a:t>Waarom wil men aan de slag met onderwerp?</a:t>
            </a:r>
          </a:p>
          <a:p>
            <a:r>
              <a:rPr lang="nl-NL" sz="1200" dirty="0"/>
              <a:t>Wat wil men weten en/of ondersteunen?</a:t>
            </a:r>
          </a:p>
          <a:p>
            <a:r>
              <a:rPr lang="nl-NL" sz="1200" dirty="0"/>
              <a:t>Hoe is men nu georganiseerd?</a:t>
            </a:r>
          </a:p>
          <a:p>
            <a:r>
              <a:rPr lang="nl-NL" sz="1200" dirty="0"/>
              <a:t>Wanneer is het traject geslaagd?</a:t>
            </a:r>
          </a:p>
          <a:p>
            <a:pPr marL="0" indent="0">
              <a:buNone/>
            </a:pPr>
            <a:endParaRPr lang="nl-NL" sz="1200" dirty="0"/>
          </a:p>
          <a:p>
            <a:endParaRPr lang="nl-NL" sz="12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7</a:t>
            </a:fld>
            <a:endParaRPr lang="nl-NL" dirty="0"/>
          </a:p>
        </p:txBody>
      </p:sp>
    </p:spTree>
    <p:extLst>
      <p:ext uri="{BB962C8B-B14F-4D97-AF65-F5344CB8AC3E}">
        <p14:creationId xmlns:p14="http://schemas.microsoft.com/office/powerpoint/2010/main" val="209235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Detail vragenlijst – gebruikt ter inspiratie</a:t>
            </a:r>
          </a:p>
        </p:txBody>
      </p:sp>
      <p:sp>
        <p:nvSpPr>
          <p:cNvPr id="6" name="Content Placeholder 2"/>
          <p:cNvSpPr>
            <a:spLocks noGrp="1"/>
          </p:cNvSpPr>
          <p:nvPr>
            <p:ph idx="1"/>
          </p:nvPr>
        </p:nvSpPr>
        <p:spPr/>
        <p:txBody>
          <a:bodyPr numCol="2">
            <a:normAutofit/>
          </a:bodyPr>
          <a:lstStyle/>
          <a:p>
            <a:pPr marL="0" indent="0">
              <a:buNone/>
            </a:pPr>
            <a:r>
              <a:rPr lang="nl-NL" sz="1050"/>
              <a:t>Organisatorisch</a:t>
            </a:r>
          </a:p>
          <a:p>
            <a:r>
              <a:rPr lang="nl-NL" sz="1050"/>
              <a:t>Is er een business plan mbt Big Data/Keten Data analyse en zo ja is inzage daarin mogelijk?</a:t>
            </a:r>
          </a:p>
          <a:p>
            <a:r>
              <a:rPr lang="nl-NL" sz="1050"/>
              <a:t>Wie is eigenaar van welke data, hoe is de Governance georganiseerd en ingeregeld?</a:t>
            </a:r>
          </a:p>
          <a:p>
            <a:r>
              <a:rPr lang="nl-NL" sz="1050"/>
              <a:t>Welke data kan en mag gedeeld worden?</a:t>
            </a:r>
          </a:p>
          <a:p>
            <a:r>
              <a:rPr lang="nl-NL" sz="1050"/>
              <a:t>Hoe worden bevindingen uit (Big) data analyse naar de lijn gebracht?</a:t>
            </a:r>
          </a:p>
          <a:p>
            <a:r>
              <a:rPr lang="nl-NL" sz="1050"/>
              <a:t>Is er ervaring opgedaan met een hackathon of markt consultatie?</a:t>
            </a:r>
          </a:p>
          <a:p>
            <a:pPr marL="0" indent="0">
              <a:buNone/>
            </a:pPr>
            <a:endParaRPr lang="nl-NL" sz="1050"/>
          </a:p>
          <a:p>
            <a:pPr marL="0" indent="0">
              <a:buNone/>
            </a:pPr>
            <a:r>
              <a:rPr lang="nl-NL" sz="1050"/>
              <a:t>Technisch</a:t>
            </a:r>
          </a:p>
          <a:p>
            <a:r>
              <a:rPr lang="nl-NL" sz="1050"/>
              <a:t>Wat is de data kwaliteit, hoe is de data lineage, de data security?</a:t>
            </a:r>
          </a:p>
          <a:p>
            <a:r>
              <a:rPr lang="nl-NL" sz="1050"/>
              <a:t>In hoeverre wordt historie vastgehouden?</a:t>
            </a:r>
          </a:p>
          <a:p>
            <a:r>
              <a:rPr lang="nl-NL" sz="1050"/>
              <a:t>Wordt er gebruik gemaakt van externe databronnen?</a:t>
            </a:r>
          </a:p>
          <a:p>
            <a:r>
              <a:rPr lang="nl-NL" sz="1050"/>
              <a:t>Welke methoden en technieken worden toegepast en voldoen deze?</a:t>
            </a:r>
          </a:p>
          <a:p>
            <a:r>
              <a:rPr lang="nl-NL" sz="1050"/>
              <a:t>Welke tooling wordt gebruikt ter ondersteuning en voldoen deze?</a:t>
            </a:r>
          </a:p>
          <a:p>
            <a:pPr marL="0" indent="0">
              <a:buNone/>
            </a:pPr>
            <a:r>
              <a:rPr lang="nl-NL" sz="1050"/>
              <a:t>Functioneel</a:t>
            </a:r>
          </a:p>
          <a:p>
            <a:r>
              <a:rPr lang="nl-NL" sz="1050"/>
              <a:t>Welke gemeenschappelijke onderzoeksvragen worden onderkend?</a:t>
            </a:r>
          </a:p>
          <a:p>
            <a:r>
              <a:rPr lang="nl-NL" sz="1050"/>
              <a:t>Welke inrichtingsaspecten zijn al gerealiseerd voor data analyse?</a:t>
            </a:r>
          </a:p>
          <a:p>
            <a:r>
              <a:rPr lang="nl-NL" sz="1050"/>
              <a:t>Welke resultaten zijn reeds behaald? </a:t>
            </a:r>
          </a:p>
          <a:p>
            <a:r>
              <a:rPr lang="nl-NL" sz="1050"/>
              <a:t>Worden resultaten omgezet in dashboards/rapportages?</a:t>
            </a:r>
          </a:p>
          <a:p>
            <a:r>
              <a:rPr lang="nl-NL" sz="1050"/>
              <a:t>Welke knelpunten worden ervaren?</a:t>
            </a:r>
          </a:p>
          <a:p>
            <a:r>
              <a:rPr lang="nl-NL" sz="1050"/>
              <a:t>Wat kan er aan data/informatie aan Cargonaut worden geboden?</a:t>
            </a:r>
          </a:p>
          <a:p>
            <a:r>
              <a:rPr lang="nl-NL" sz="1050"/>
              <a:t>Wat wordt er van Cargonaut aan data/informatie gewenst?</a:t>
            </a:r>
          </a:p>
          <a:p>
            <a:pPr marL="0" indent="0">
              <a:buNone/>
            </a:pPr>
            <a:endParaRPr lang="nl-NL" sz="105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8</a:t>
            </a:fld>
            <a:endParaRPr lang="nl-NL" dirty="0"/>
          </a:p>
        </p:txBody>
      </p:sp>
    </p:spTree>
    <p:extLst>
      <p:ext uri="{BB962C8B-B14F-4D97-AF65-F5344CB8AC3E}">
        <p14:creationId xmlns:p14="http://schemas.microsoft.com/office/powerpoint/2010/main" val="220501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Beknopt verslag Douane (1/2)</a:t>
            </a:r>
          </a:p>
        </p:txBody>
      </p:sp>
      <p:sp>
        <p:nvSpPr>
          <p:cNvPr id="2" name="Content Placeholder 1"/>
          <p:cNvSpPr>
            <a:spLocks noGrp="1"/>
          </p:cNvSpPr>
          <p:nvPr>
            <p:ph idx="1"/>
          </p:nvPr>
        </p:nvSpPr>
        <p:spPr/>
        <p:txBody>
          <a:bodyPr>
            <a:normAutofit/>
          </a:bodyPr>
          <a:lstStyle/>
          <a:p>
            <a:r>
              <a:rPr lang="nl-NL" sz="1800" dirty="0"/>
              <a:t>Waarom wil men aan de slag met dit onderwerp?</a:t>
            </a:r>
          </a:p>
          <a:p>
            <a:pPr lvl="1"/>
            <a:r>
              <a:rPr lang="nl-NL" sz="1600" dirty="0"/>
              <a:t>Het combineren van data zou kunnen leiden tot verbetering van risk </a:t>
            </a:r>
            <a:r>
              <a:rPr lang="nl-NL" sz="1600" dirty="0" err="1"/>
              <a:t>profiling</a:t>
            </a:r>
            <a:r>
              <a:rPr lang="nl-NL" sz="1600" dirty="0"/>
              <a:t> met als gevolg reductie van </a:t>
            </a:r>
            <a:r>
              <a:rPr lang="nl-NL" sz="1600" dirty="0" err="1"/>
              <a:t>false</a:t>
            </a:r>
            <a:r>
              <a:rPr lang="nl-NL" sz="1600" dirty="0"/>
              <a:t> </a:t>
            </a:r>
            <a:r>
              <a:rPr lang="nl-NL" sz="1600" dirty="0" err="1"/>
              <a:t>positives</a:t>
            </a:r>
            <a:endParaRPr lang="nl-NL" sz="1600" dirty="0"/>
          </a:p>
          <a:p>
            <a:endParaRPr lang="nl-NL" sz="1800" dirty="0"/>
          </a:p>
          <a:p>
            <a:r>
              <a:rPr lang="nl-NL" sz="1800" dirty="0"/>
              <a:t>Wat wil men weten en/of ondersteunen?</a:t>
            </a:r>
          </a:p>
          <a:p>
            <a:pPr lvl="1"/>
            <a:r>
              <a:rPr lang="nl-NL" sz="1600" dirty="0"/>
              <a:t>Uitwisselen van proces informatie op basis van een gezamenlijk model overzicht van het logistieke proces</a:t>
            </a:r>
          </a:p>
          <a:p>
            <a:pPr lvl="1"/>
            <a:r>
              <a:rPr lang="nl-NL" sz="1600" dirty="0"/>
              <a:t>Uitwisselen van logistieke events, </a:t>
            </a:r>
            <a:r>
              <a:rPr lang="nl-NL" sz="1600" dirty="0" err="1"/>
              <a:t>timestamps</a:t>
            </a:r>
            <a:r>
              <a:rPr lang="nl-NL" sz="1600" dirty="0"/>
              <a:t>, locaties</a:t>
            </a:r>
          </a:p>
          <a:p>
            <a:pPr lvl="1"/>
            <a:r>
              <a:rPr lang="nl-NL" sz="1600" dirty="0"/>
              <a:t>Uitwisselen van statusberichten tussen </a:t>
            </a:r>
            <a:r>
              <a:rPr lang="nl-NL" sz="1600" dirty="0" err="1"/>
              <a:t>Cargonaut</a:t>
            </a:r>
            <a:r>
              <a:rPr lang="nl-NL" sz="1600" dirty="0"/>
              <a:t> en Douane proces</a:t>
            </a:r>
          </a:p>
          <a:p>
            <a:pPr lvl="1"/>
            <a:r>
              <a:rPr lang="nl-NL" sz="1600" dirty="0" err="1"/>
              <a:t>Learnings</a:t>
            </a:r>
            <a:r>
              <a:rPr lang="nl-NL" sz="1600" dirty="0"/>
              <a:t> op gebied van kwaliteit (juistheid, tijdigheid, volledigheid)</a:t>
            </a:r>
          </a:p>
          <a:p>
            <a:endParaRPr lang="nl-NL" sz="2000" dirty="0"/>
          </a:p>
        </p:txBody>
      </p:sp>
      <p:sp>
        <p:nvSpPr>
          <p:cNvPr id="4" name="Slide Number Placeholder 3"/>
          <p:cNvSpPr>
            <a:spLocks noGrp="1"/>
          </p:cNvSpPr>
          <p:nvPr>
            <p:ph type="sldNum" sz="quarter" idx="12"/>
          </p:nvPr>
        </p:nvSpPr>
        <p:spPr/>
        <p:txBody>
          <a:bodyPr/>
          <a:lstStyle/>
          <a:p>
            <a:pPr defTabSz="360000"/>
            <a:fld id="{96B6D8B9-0CA4-E249-BDC2-A713677BD303}" type="slidenum">
              <a:rPr lang="nl-NL" smtClean="0"/>
              <a:pPr defTabSz="360000"/>
              <a:t>9</a:t>
            </a:fld>
            <a:endParaRPr lang="nl-NL" dirty="0"/>
          </a:p>
        </p:txBody>
      </p:sp>
    </p:spTree>
    <p:extLst>
      <p:ext uri="{BB962C8B-B14F-4D97-AF65-F5344CB8AC3E}">
        <p14:creationId xmlns:p14="http://schemas.microsoft.com/office/powerpoint/2010/main" val="1784015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LIP-standaard">
  <a:themeElements>
    <a:clrScheme name="NLIP">
      <a:dk1>
        <a:srgbClr val="000090"/>
      </a:dk1>
      <a:lt1>
        <a:srgbClr val="FFFFFF"/>
      </a:lt1>
      <a:dk2>
        <a:srgbClr val="99B2DB"/>
      </a:dk2>
      <a:lt2>
        <a:srgbClr val="C7DCE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LI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FA052AA0-3E93-4858-8ADF-A0AFC2276C58}" vid="{DC6E8BCF-A591-4CC1-9853-C4BA34CAC950}"/>
    </a:ext>
  </a:extLst>
</a:theme>
</file>

<file path=ppt/theme/theme2.xml><?xml version="1.0" encoding="utf-8"?>
<a:theme xmlns:a="http://schemas.openxmlformats.org/drawingml/2006/main" name="NLIP-w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FA052AA0-3E93-4858-8ADF-A0AFC2276C58}" vid="{C9100970-BD4F-4832-AD9A-441E0E54D57A}"/>
    </a:ext>
  </a:extLst>
</a:theme>
</file>

<file path=ppt/theme/theme3.xml><?xml version="1.0" encoding="utf-8"?>
<a:theme xmlns:a="http://schemas.openxmlformats.org/drawingml/2006/main" name="NLIP-doorzicht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FA052AA0-3E93-4858-8ADF-A0AFC2276C58}" vid="{E878D3F0-EF76-46DF-BC7A-EEFC62B9C62C}"/>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10875</TotalTime>
  <Words>4419</Words>
  <Application>Microsoft Office PowerPoint</Application>
  <PresentationFormat>Diavoorstelling (16:9)</PresentationFormat>
  <Paragraphs>688</Paragraphs>
  <Slides>50</Slides>
  <Notes>14</Notes>
  <HiddenSlides>0</HiddenSlides>
  <MMClips>0</MMClips>
  <ScaleCrop>false</ScaleCrop>
  <HeadingPairs>
    <vt:vector size="8" baseType="variant">
      <vt:variant>
        <vt:lpstr>Gebruikte lettertypen</vt:lpstr>
      </vt:variant>
      <vt:variant>
        <vt:i4>4</vt:i4>
      </vt:variant>
      <vt:variant>
        <vt:lpstr>Thema</vt:lpstr>
      </vt:variant>
      <vt:variant>
        <vt:i4>3</vt:i4>
      </vt:variant>
      <vt:variant>
        <vt:lpstr>Ingesloten OLE-bronprogramma's</vt:lpstr>
      </vt:variant>
      <vt:variant>
        <vt:i4>1</vt:i4>
      </vt:variant>
      <vt:variant>
        <vt:lpstr>Diatitels</vt:lpstr>
      </vt:variant>
      <vt:variant>
        <vt:i4>50</vt:i4>
      </vt:variant>
    </vt:vector>
  </HeadingPairs>
  <TitlesOfParts>
    <vt:vector size="58" baseType="lpstr">
      <vt:lpstr>Arial</vt:lpstr>
      <vt:lpstr>Calibri</vt:lpstr>
      <vt:lpstr>Courier New</vt:lpstr>
      <vt:lpstr>Wingdings</vt:lpstr>
      <vt:lpstr>NLIP-standaard</vt:lpstr>
      <vt:lpstr>NLIP-wit</vt:lpstr>
      <vt:lpstr>NLIP-doorzichtig</vt:lpstr>
      <vt:lpstr>think-cell Slide</vt:lpstr>
      <vt:lpstr>Big data analytics for Smart Mainport Resultaten</vt:lpstr>
      <vt:lpstr>Management summary</vt:lpstr>
      <vt:lpstr>Project bestaat uit 3 fasen</vt:lpstr>
      <vt:lpstr>Deliverables per fase</vt:lpstr>
      <vt:lpstr>Deliverable omschrijvingen</vt:lpstr>
      <vt:lpstr>Fase 1: Samenvatting Interviews</vt:lpstr>
      <vt:lpstr>Setting van de interviews</vt:lpstr>
      <vt:lpstr>Detail vragenlijst – gebruikt ter inspiratie</vt:lpstr>
      <vt:lpstr>Beknopt verslag Douane (1/2)</vt:lpstr>
      <vt:lpstr>Beknopt verslag Douane (2/2)</vt:lpstr>
      <vt:lpstr>Beknopt verslag Portbase (1/2)</vt:lpstr>
      <vt:lpstr>Beknopt verslag Portbase (2/2)</vt:lpstr>
      <vt:lpstr>Beknopt verslag Schiphol Cargo (1/2)</vt:lpstr>
      <vt:lpstr>Beknopt verslag Schiphol Cargo (2/2)</vt:lpstr>
      <vt:lpstr>Beknopt verslag Havenbedrijf Rotterdam (1/2)</vt:lpstr>
      <vt:lpstr>Beknopt verslag Havenbedrijf Rotterdam (2/2)</vt:lpstr>
      <vt:lpstr>Beknopt verslag ACN (1/2)</vt:lpstr>
      <vt:lpstr>Beknopt verslag ACN (2/2)</vt:lpstr>
      <vt:lpstr> Fase 2: Proof of Values PoV 1: Douane – Cargonaut PoV 2: Jan de Rijk – Portbase – Cargonaut</vt:lpstr>
      <vt:lpstr>Proof of Value 1: Douane – Cargonaut (1/2)</vt:lpstr>
      <vt:lpstr>Proof of Value 1: Douane – Cargonaut (2/2)</vt:lpstr>
      <vt:lpstr>Proof of Value 2: Jan de Rijk – Portbase – Cargonaut (1/2)</vt:lpstr>
      <vt:lpstr>Proof of Value 2: Jan de Rijk – Portbase – Cargonaut (2/2)</vt:lpstr>
      <vt:lpstr>Hackathon en overige learnings</vt:lpstr>
      <vt:lpstr>Fase 3: Synergie analyse en eindrapport</vt:lpstr>
      <vt:lpstr>Outline</vt:lpstr>
      <vt:lpstr>Vraagarticulatie vanuit de markt</vt:lpstr>
      <vt:lpstr>Huidige aanpak voor data deling</vt:lpstr>
      <vt:lpstr>Huidig beschikbare databronnen</vt:lpstr>
      <vt:lpstr>Outline</vt:lpstr>
      <vt:lpstr>Gevoeligheden</vt:lpstr>
      <vt:lpstr>Met welk doel wordt data gedeeld?</vt:lpstr>
      <vt:lpstr>Gebrek aan formalisatie kan een hindernis vormen</vt:lpstr>
      <vt:lpstr>Outline</vt:lpstr>
      <vt:lpstr>Welke competenties zijn nodig om dit te realiseren? </vt:lpstr>
      <vt:lpstr>Uit welke competenties bestaat de faciliterende rol?</vt:lpstr>
      <vt:lpstr>Hoe gaat een facilitator te werk?</vt:lpstr>
      <vt:lpstr>Outline</vt:lpstr>
      <vt:lpstr>“To Get Big, You’ve Got To Start Small”</vt:lpstr>
      <vt:lpstr>Mogelijk vervolg “To Get Big(er)”</vt:lpstr>
      <vt:lpstr>Te ontwikkelen kennisgebieden (1/3)</vt:lpstr>
      <vt:lpstr>Te ontwikkelen kennisgebieden (2/3)</vt:lpstr>
      <vt:lpstr>Te ontwikkelen kennisgebieden (3/3)</vt:lpstr>
      <vt:lpstr>Outline</vt:lpstr>
      <vt:lpstr>Aanbevelingen</vt:lpstr>
      <vt:lpstr>Appendix</vt:lpstr>
      <vt:lpstr>Tijdsbesteding</vt:lpstr>
      <vt:lpstr>Aanpak voor co-creation en collaboration</vt:lpstr>
      <vt:lpstr>Samenhang met andere kennisgebieden</vt:lpstr>
      <vt:lpstr>Huidige maturity van kennisgebieden (inschatting) </vt:lpstr>
    </vt:vector>
  </TitlesOfParts>
  <Company>Ctrlart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 Saraber</dc:creator>
  <cp:lastModifiedBy>Nanne Onland</cp:lastModifiedBy>
  <cp:revision>365</cp:revision>
  <cp:lastPrinted>2015-06-11T14:49:20Z</cp:lastPrinted>
  <dcterms:created xsi:type="dcterms:W3CDTF">2014-10-24T15:00:55Z</dcterms:created>
  <dcterms:modified xsi:type="dcterms:W3CDTF">2016-07-21T20:27:30Z</dcterms:modified>
</cp:coreProperties>
</file>